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commentAuthors.xml" ContentType="application/vnd.openxmlformats-officedocument.presentationml.commentAuthor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Default Extension="xlsx" ContentType="application/vnd.openxmlformats-officedocument.spreadsheetml.sheet"/>
  <Override PartName="/ppt/notesSlides/notesSlide10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762" r:id="rId2"/>
  </p:sldMasterIdLst>
  <p:notesMasterIdLst>
    <p:notesMasterId r:id="rId20"/>
  </p:notesMasterIdLst>
  <p:handoutMasterIdLst>
    <p:handoutMasterId r:id="rId21"/>
  </p:handoutMasterIdLst>
  <p:sldIdLst>
    <p:sldId id="708" r:id="rId3"/>
    <p:sldId id="871" r:id="rId4"/>
    <p:sldId id="902" r:id="rId5"/>
    <p:sldId id="886" r:id="rId6"/>
    <p:sldId id="857" r:id="rId7"/>
    <p:sldId id="893" r:id="rId8"/>
    <p:sldId id="860" r:id="rId9"/>
    <p:sldId id="861" r:id="rId10"/>
    <p:sldId id="876" r:id="rId11"/>
    <p:sldId id="907" r:id="rId12"/>
    <p:sldId id="906" r:id="rId13"/>
    <p:sldId id="905" r:id="rId14"/>
    <p:sldId id="904" r:id="rId15"/>
    <p:sldId id="899" r:id="rId16"/>
    <p:sldId id="901" r:id="rId17"/>
    <p:sldId id="864" r:id="rId18"/>
    <p:sldId id="903" r:id="rId19"/>
  </p:sldIdLst>
  <p:sldSz cx="9144000" cy="6858000" type="screen4x3"/>
  <p:notesSz cx="6669088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woolveridge_i" initials="" lastIdx="7" clrIdx="0"/>
  <p:cmAuthor id="1" name="Runcie" initials="K" lastIdx="29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00"/>
    <a:srgbClr val="B89900"/>
    <a:srgbClr val="002060"/>
    <a:srgbClr val="B00000"/>
    <a:srgbClr val="FFD200"/>
    <a:srgbClr val="359735"/>
    <a:srgbClr val="A7C4FF"/>
    <a:srgbClr val="5D93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4297" autoAdjust="0"/>
    <p:restoredTop sz="89167" autoAdjust="0"/>
  </p:normalViewPr>
  <p:slideViewPr>
    <p:cSldViewPr snapToGrid="0">
      <p:cViewPr>
        <p:scale>
          <a:sx n="55" d="100"/>
          <a:sy n="55" d="100"/>
        </p:scale>
        <p:origin x="-3246" y="-1050"/>
      </p:cViewPr>
      <p:guideLst>
        <p:guide orient="horz" pos="4145"/>
        <p:guide orient="horz" pos="1152"/>
        <p:guide orient="horz" pos="629"/>
        <p:guide orient="horz" pos="685"/>
        <p:guide orient="horz" pos="3053"/>
        <p:guide orient="horz" pos="1581"/>
        <p:guide orient="horz" pos="1369"/>
        <p:guide pos="5399"/>
        <p:guide pos="361"/>
        <p:guide pos="287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50" d="100"/>
          <a:sy n="50" d="100"/>
        </p:scale>
        <p:origin x="-1902" y="-84"/>
      </p:cViewPr>
      <p:guideLst>
        <p:guide orient="horz" pos="3127"/>
        <p:guide pos="2101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/>
      <c:lineChart>
        <c:grouping val="stacked"/>
        <c:ser>
          <c:idx val="1"/>
          <c:order val="0"/>
          <c:tx>
            <c:strRef>
              <c:f>Sheet1!$C$1</c:f>
              <c:strCache>
                <c:ptCount val="1"/>
                <c:pt idx="0">
                  <c:v>TMC278</c:v>
                </c:pt>
              </c:strCache>
            </c:strRef>
          </c:tx>
          <c:errBars>
            <c:errDir val="y"/>
            <c:errBarType val="both"/>
            <c:errValType val="cust"/>
            <c:plus>
              <c:numRef>
                <c:f>Sheet1!$B$7:$D$7</c:f>
                <c:numCache>
                  <c:formatCode>General</c:formatCode>
                  <c:ptCount val="3"/>
                  <c:pt idx="0">
                    <c:v>0</c:v>
                  </c:pt>
                  <c:pt idx="1">
                    <c:v>1.1200000000000001</c:v>
                  </c:pt>
                  <c:pt idx="2">
                    <c:v>0.83000000000000063</c:v>
                  </c:pt>
                </c:numCache>
              </c:numRef>
            </c:plus>
            <c:minus>
              <c:numRef>
                <c:f>Sheet1!$B$8:$D$8</c:f>
                <c:numCache>
                  <c:formatCode>General</c:formatCode>
                  <c:ptCount val="3"/>
                  <c:pt idx="0">
                    <c:v>0</c:v>
                  </c:pt>
                  <c:pt idx="1">
                    <c:v>1.08</c:v>
                  </c:pt>
                  <c:pt idx="2">
                    <c:v>0.82000000000000062</c:v>
                  </c:pt>
                </c:numCache>
              </c:numRef>
            </c:minus>
          </c:errBars>
          <c:cat>
            <c:numRef>
              <c:f>Sheet1!$A$2:$A$4</c:f>
              <c:numCache>
                <c:formatCode>General</c:formatCode>
                <c:ptCount val="3"/>
                <c:pt idx="0">
                  <c:v>0</c:v>
                </c:pt>
                <c:pt idx="1">
                  <c:v>24</c:v>
                </c:pt>
                <c:pt idx="2">
                  <c:v>48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0</c:v>
                </c:pt>
                <c:pt idx="1">
                  <c:v>-1.9600000000000002</c:v>
                </c:pt>
                <c:pt idx="2">
                  <c:v>-0.24000000000000021</c:v>
                </c:pt>
              </c:numCache>
            </c:numRef>
          </c:val>
        </c:ser>
        <c:ser>
          <c:idx val="2"/>
          <c:order val="1"/>
          <c:tx>
            <c:strRef>
              <c:f>Sheet1!$D$1</c:f>
              <c:strCache>
                <c:ptCount val="1"/>
                <c:pt idx="0">
                  <c:v>EFV</c:v>
                </c:pt>
              </c:strCache>
            </c:strRef>
          </c:tx>
          <c:spPr>
            <a:ln>
              <a:solidFill>
                <a:srgbClr val="B89900"/>
              </a:solidFill>
            </a:ln>
          </c:spPr>
          <c:marker>
            <c:spPr>
              <a:solidFill>
                <a:srgbClr val="B89900"/>
              </a:solidFill>
              <a:ln>
                <a:solidFill>
                  <a:srgbClr val="B89900"/>
                </a:solidFill>
              </a:ln>
            </c:spPr>
          </c:marker>
          <c:errBars>
            <c:errDir val="y"/>
            <c:errBarType val="both"/>
            <c:errValType val="cust"/>
            <c:plus>
              <c:numRef>
                <c:f>Sheet1!$B$9:$D$9</c:f>
                <c:numCache>
                  <c:formatCode>General</c:formatCode>
                  <c:ptCount val="3"/>
                  <c:pt idx="0">
                    <c:v>0</c:v>
                  </c:pt>
                  <c:pt idx="1">
                    <c:v>1.0900000000000001</c:v>
                  </c:pt>
                  <c:pt idx="2">
                    <c:v>0.85000000000000064</c:v>
                  </c:pt>
                </c:numCache>
              </c:numRef>
            </c:plus>
            <c:minus>
              <c:numRef>
                <c:f>Sheet1!$B$10:$D$10</c:f>
                <c:numCache>
                  <c:formatCode>General</c:formatCode>
                  <c:ptCount val="3"/>
                  <c:pt idx="0">
                    <c:v>0</c:v>
                  </c:pt>
                  <c:pt idx="1">
                    <c:v>1.05</c:v>
                  </c:pt>
                  <c:pt idx="2">
                    <c:v>0.82000000000000062</c:v>
                  </c:pt>
                </c:numCache>
              </c:numRef>
            </c:minus>
            <c:spPr>
              <a:ln>
                <a:solidFill>
                  <a:srgbClr val="B89900"/>
                </a:solidFill>
              </a:ln>
            </c:spPr>
          </c:errBars>
          <c:cat>
            <c:numRef>
              <c:f>Sheet1!$A$2:$A$4</c:f>
              <c:numCache>
                <c:formatCode>General</c:formatCode>
                <c:ptCount val="3"/>
                <c:pt idx="0">
                  <c:v>0</c:v>
                </c:pt>
                <c:pt idx="1">
                  <c:v>24</c:v>
                </c:pt>
                <c:pt idx="2">
                  <c:v>48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0</c:v>
                </c:pt>
                <c:pt idx="1">
                  <c:v>-2</c:v>
                </c:pt>
                <c:pt idx="2">
                  <c:v>-2.2400000000000002</c:v>
                </c:pt>
              </c:numCache>
            </c:numRef>
          </c:val>
        </c:ser>
        <c:marker val="1"/>
        <c:axId val="79824384"/>
        <c:axId val="79825920"/>
      </c:lineChart>
      <c:catAx>
        <c:axId val="79824384"/>
        <c:scaling>
          <c:orientation val="minMax"/>
        </c:scaling>
        <c:axPos val="b"/>
        <c:numFmt formatCode="General" sourceLinked="1"/>
        <c:majorTickMark val="in"/>
        <c:tickLblPos val="none"/>
        <c:spPr>
          <a:ln w="25400">
            <a:solidFill>
              <a:srgbClr val="000000"/>
            </a:solidFill>
          </a:ln>
        </c:spPr>
        <c:txPr>
          <a:bodyPr/>
          <a:lstStyle/>
          <a:p>
            <a:pPr>
              <a:defRPr sz="1036">
                <a:solidFill>
                  <a:srgbClr val="000000"/>
                </a:solidFill>
              </a:defRPr>
            </a:pPr>
            <a:endParaRPr lang="en-US"/>
          </a:p>
        </c:txPr>
        <c:crossAx val="79825920"/>
        <c:crosses val="autoZero"/>
        <c:auto val="1"/>
        <c:lblAlgn val="ctr"/>
        <c:lblOffset val="100"/>
      </c:catAx>
      <c:valAx>
        <c:axId val="79825920"/>
        <c:scaling>
          <c:orientation val="minMax"/>
          <c:max val="1"/>
          <c:min val="-6"/>
        </c:scaling>
        <c:axPos val="l"/>
        <c:numFmt formatCode="General" sourceLinked="1"/>
        <c:tickLblPos val="nextTo"/>
        <c:spPr>
          <a:ln w="25400">
            <a:solidFill>
              <a:srgbClr val="000000"/>
            </a:solidFill>
          </a:ln>
        </c:spPr>
        <c:txPr>
          <a:bodyPr/>
          <a:lstStyle/>
          <a:p>
            <a:pPr>
              <a:defRPr sz="1200" b="1">
                <a:solidFill>
                  <a:srgbClr val="000000"/>
                </a:solidFill>
              </a:defRPr>
            </a:pPr>
            <a:endParaRPr lang="en-US"/>
          </a:p>
        </c:txPr>
        <c:crossAx val="79824384"/>
        <c:crossesAt val="1"/>
        <c:crossBetween val="midCat"/>
      </c:valAx>
      <c:spPr>
        <a:noFill/>
        <a:ln w="21919">
          <a:noFill/>
        </a:ln>
      </c:spPr>
    </c:plotArea>
    <c:legend>
      <c:legendPos val="b"/>
      <c:layout>
        <c:manualLayout>
          <c:xMode val="edge"/>
          <c:yMode val="edge"/>
          <c:x val="0.39229399270392745"/>
          <c:y val="2.2991465689430404E-3"/>
          <c:w val="0.25966479295277467"/>
          <c:h val="5.976218381507363E-2"/>
        </c:manualLayout>
      </c:layout>
      <c:txPr>
        <a:bodyPr/>
        <a:lstStyle/>
        <a:p>
          <a:pPr>
            <a:defRPr sz="1200" b="1" baseline="0">
              <a:solidFill>
                <a:srgbClr val="000000"/>
              </a:solidFill>
            </a:defRPr>
          </a:pPr>
          <a:endParaRPr lang="en-US"/>
        </a:p>
      </c:txPr>
    </c:legend>
    <c:plotVisOnly val="1"/>
    <c:dispBlanksAs val="zero"/>
  </c:chart>
  <c:txPr>
    <a:bodyPr/>
    <a:lstStyle/>
    <a:p>
      <a:pPr>
        <a:defRPr sz="1553"/>
      </a:pPr>
      <a:endParaRPr lang="en-U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>
        <c:manualLayout>
          <c:layoutTarget val="inner"/>
          <c:xMode val="edge"/>
          <c:yMode val="edge"/>
          <c:x val="9.4362388709307854E-2"/>
          <c:y val="4.0766964124906407E-2"/>
          <c:w val="0.62082098692652321"/>
          <c:h val="0.8200098369683787"/>
        </c:manualLayout>
      </c:layout>
      <c:barChart>
        <c:barDir val="col"/>
        <c:grouping val="percentStacked"/>
        <c:ser>
          <c:idx val="0"/>
          <c:order val="0"/>
          <c:tx>
            <c:strRef>
              <c:f>Sheet1!$B$1</c:f>
              <c:strCache>
                <c:ptCount val="1"/>
                <c:pt idx="0">
                  <c:v>Severely deficient (&lt;10 ng/mL)</c:v>
                </c:pt>
              </c:strCache>
            </c:strRef>
          </c:tx>
          <c:spPr>
            <a:solidFill>
              <a:srgbClr val="FF0000"/>
            </a:solidFill>
          </c:spPr>
          <c:cat>
            <c:strRef>
              <c:f>Sheet1!$A$2:$A$6</c:f>
              <c:strCache>
                <c:ptCount val="5"/>
                <c:pt idx="0">
                  <c:v>Baseline 
(N'=292)</c:v>
                </c:pt>
                <c:pt idx="1">
                  <c:v>Week 48 
(N'=292)</c:v>
                </c:pt>
                <c:pt idx="3">
                  <c:v>Baseline 
(N'=290)</c:v>
                </c:pt>
                <c:pt idx="4">
                  <c:v>Week 48 
(N'=290)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4.8</c:v>
                </c:pt>
                <c:pt idx="1">
                  <c:v>4.5</c:v>
                </c:pt>
                <c:pt idx="3">
                  <c:v>5.2</c:v>
                </c:pt>
                <c:pt idx="4">
                  <c:v>9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Deficient 
(10−20 ng/mL)</c:v>
                </c:pt>
              </c:strCache>
            </c:strRef>
          </c:tx>
          <c:cat>
            <c:strRef>
              <c:f>Sheet1!$A$2:$A$6</c:f>
              <c:strCache>
                <c:ptCount val="5"/>
                <c:pt idx="0">
                  <c:v>Baseline 
(N'=292)</c:v>
                </c:pt>
                <c:pt idx="1">
                  <c:v>Week 48 
(N'=292)</c:v>
                </c:pt>
                <c:pt idx="3">
                  <c:v>Baseline 
(N'=290)</c:v>
                </c:pt>
                <c:pt idx="4">
                  <c:v>Week 48 
(N'=290)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25</c:v>
                </c:pt>
                <c:pt idx="1">
                  <c:v>29.1</c:v>
                </c:pt>
                <c:pt idx="3">
                  <c:v>24.5</c:v>
                </c:pt>
                <c:pt idx="4">
                  <c:v>30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Insufficient 
(21−29 ng/mL)</c:v>
                </c:pt>
              </c:strCache>
            </c:strRef>
          </c:tx>
          <c:cat>
            <c:strRef>
              <c:f>Sheet1!$A$2:$A$6</c:f>
              <c:strCache>
                <c:ptCount val="5"/>
                <c:pt idx="0">
                  <c:v>Baseline 
(N'=292)</c:v>
                </c:pt>
                <c:pt idx="1">
                  <c:v>Week 48 
(N'=292)</c:v>
                </c:pt>
                <c:pt idx="3">
                  <c:v>Baseline 
(N'=290)</c:v>
                </c:pt>
                <c:pt idx="4">
                  <c:v>Week 48 
(N'=290)</c:v>
                </c:pt>
              </c:strCache>
            </c:strRef>
          </c:cat>
          <c:val>
            <c:numRef>
              <c:f>Sheet1!$D$2:$D$6</c:f>
              <c:numCache>
                <c:formatCode>General</c:formatCode>
                <c:ptCount val="5"/>
                <c:pt idx="0">
                  <c:v>44.9</c:v>
                </c:pt>
                <c:pt idx="1">
                  <c:v>42.1</c:v>
                </c:pt>
                <c:pt idx="3">
                  <c:v>39.700000000000003</c:v>
                </c:pt>
                <c:pt idx="4">
                  <c:v>36.6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Optimal/Sufficient 
(≥30 ng/mL)</c:v>
                </c:pt>
              </c:strCache>
            </c:strRef>
          </c:tx>
          <c:spPr>
            <a:solidFill>
              <a:srgbClr val="359735"/>
            </a:solidFill>
          </c:spPr>
          <c:cat>
            <c:strRef>
              <c:f>Sheet1!$A$2:$A$6</c:f>
              <c:strCache>
                <c:ptCount val="5"/>
                <c:pt idx="0">
                  <c:v>Baseline 
(N'=292)</c:v>
                </c:pt>
                <c:pt idx="1">
                  <c:v>Week 48 
(N'=292)</c:v>
                </c:pt>
                <c:pt idx="3">
                  <c:v>Baseline 
(N'=290)</c:v>
                </c:pt>
                <c:pt idx="4">
                  <c:v>Week 48 
(N'=290)</c:v>
                </c:pt>
              </c:strCache>
            </c:strRef>
          </c:cat>
          <c:val>
            <c:numRef>
              <c:f>Sheet1!$E$2:$E$6</c:f>
              <c:numCache>
                <c:formatCode>General</c:formatCode>
                <c:ptCount val="5"/>
                <c:pt idx="0">
                  <c:v>25.3</c:v>
                </c:pt>
                <c:pt idx="1">
                  <c:v>24.3</c:v>
                </c:pt>
                <c:pt idx="3">
                  <c:v>30.7</c:v>
                </c:pt>
                <c:pt idx="4">
                  <c:v>24.5</c:v>
                </c:pt>
              </c:numCache>
            </c:numRef>
          </c:val>
        </c:ser>
        <c:gapWidth val="60"/>
        <c:overlap val="100"/>
        <c:axId val="78532608"/>
        <c:axId val="78534144"/>
      </c:barChart>
      <c:catAx>
        <c:axId val="78532608"/>
        <c:scaling>
          <c:orientation val="minMax"/>
        </c:scaling>
        <c:axPos val="b"/>
        <c:numFmt formatCode="General" sourceLinked="1"/>
        <c:tickLblPos val="nextTo"/>
        <c:spPr>
          <a:ln w="25400">
            <a:solidFill>
              <a:srgbClr val="000000"/>
            </a:solidFill>
          </a:ln>
        </c:spPr>
        <c:txPr>
          <a:bodyPr/>
          <a:lstStyle/>
          <a:p>
            <a:pPr>
              <a:defRPr sz="1099" b="1">
                <a:solidFill>
                  <a:srgbClr val="000000"/>
                </a:solidFill>
              </a:defRPr>
            </a:pPr>
            <a:endParaRPr lang="en-US"/>
          </a:p>
        </c:txPr>
        <c:crossAx val="78534144"/>
        <c:crosses val="autoZero"/>
        <c:auto val="1"/>
        <c:lblAlgn val="ctr"/>
        <c:lblOffset val="100"/>
        <c:tickLblSkip val="1"/>
      </c:catAx>
      <c:valAx>
        <c:axId val="78534144"/>
        <c:scaling>
          <c:orientation val="minMax"/>
          <c:max val="1"/>
        </c:scaling>
        <c:axPos val="l"/>
        <c:numFmt formatCode="0%" sourceLinked="0"/>
        <c:tickLblPos val="nextTo"/>
        <c:spPr>
          <a:ln w="25400">
            <a:solidFill>
              <a:srgbClr val="000000"/>
            </a:solidFill>
          </a:ln>
        </c:spPr>
        <c:txPr>
          <a:bodyPr/>
          <a:lstStyle/>
          <a:p>
            <a:pPr>
              <a:defRPr sz="1199" b="1" baseline="0">
                <a:solidFill>
                  <a:srgbClr val="000000"/>
                </a:solidFill>
              </a:defRPr>
            </a:pPr>
            <a:endParaRPr lang="en-US"/>
          </a:p>
        </c:txPr>
        <c:crossAx val="78532608"/>
        <c:crosses val="autoZero"/>
        <c:crossBetween val="between"/>
        <c:majorUnit val="0.2"/>
      </c:valAx>
      <c:spPr>
        <a:noFill/>
        <a:ln w="25386">
          <a:noFill/>
        </a:ln>
      </c:spPr>
    </c:plotArea>
    <c:legend>
      <c:legendPos val="r"/>
      <c:layout>
        <c:manualLayout>
          <c:xMode val="edge"/>
          <c:yMode val="edge"/>
          <c:x val="0.73060431237104129"/>
          <c:y val="0.15145074814366191"/>
          <c:w val="0.26014306534890896"/>
          <c:h val="0.66769051304484817"/>
        </c:manualLayout>
      </c:layout>
      <c:txPr>
        <a:bodyPr/>
        <a:lstStyle/>
        <a:p>
          <a:pPr>
            <a:defRPr sz="1599">
              <a:solidFill>
                <a:srgbClr val="000000"/>
              </a:solidFill>
            </a:defRPr>
          </a:pPr>
          <a:endParaRPr lang="en-US"/>
        </a:p>
      </c:txPr>
    </c:legend>
    <c:plotVisOnly val="1"/>
    <c:dispBlanksAs val="gap"/>
  </c:chart>
  <c:txPr>
    <a:bodyPr/>
    <a:lstStyle/>
    <a:p>
      <a:pPr>
        <a:defRPr sz="1799"/>
      </a:pPr>
      <a:endParaRPr lang="en-US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>
        <c:manualLayout>
          <c:layoutTarget val="inner"/>
          <c:xMode val="edge"/>
          <c:yMode val="edge"/>
          <c:x val="9.4362388709307854E-2"/>
          <c:y val="4.0766964124906407E-2"/>
          <c:w val="0.62082098692652321"/>
          <c:h val="0.8200098369683787"/>
        </c:manualLayout>
      </c:layout>
      <c:barChart>
        <c:barDir val="col"/>
        <c:grouping val="percentStacked"/>
        <c:ser>
          <c:idx val="0"/>
          <c:order val="0"/>
          <c:tx>
            <c:strRef>
              <c:f>Sheet1!$B$1</c:f>
              <c:strCache>
                <c:ptCount val="1"/>
                <c:pt idx="0">
                  <c:v>Severely deficient (&lt;10 ng/mL)</c:v>
                </c:pt>
              </c:strCache>
            </c:strRef>
          </c:tx>
          <c:spPr>
            <a:solidFill>
              <a:srgbClr val="FF0000"/>
            </a:solidFill>
          </c:spPr>
          <c:cat>
            <c:strRef>
              <c:f>Sheet1!$A$2:$A$6</c:f>
              <c:strCache>
                <c:ptCount val="5"/>
                <c:pt idx="0">
                  <c:v>Baseline 
(N'=292)</c:v>
                </c:pt>
                <c:pt idx="1">
                  <c:v>Week 48 
(N'=292)</c:v>
                </c:pt>
                <c:pt idx="3">
                  <c:v>Baseline 
(N'=290)</c:v>
                </c:pt>
                <c:pt idx="4">
                  <c:v>Week 48 
(N'=290)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4.8</c:v>
                </c:pt>
                <c:pt idx="1">
                  <c:v>4.5</c:v>
                </c:pt>
                <c:pt idx="3">
                  <c:v>5.2</c:v>
                </c:pt>
                <c:pt idx="4">
                  <c:v>9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Deficient 
(10−20 ng/mL)</c:v>
                </c:pt>
              </c:strCache>
            </c:strRef>
          </c:tx>
          <c:cat>
            <c:strRef>
              <c:f>Sheet1!$A$2:$A$6</c:f>
              <c:strCache>
                <c:ptCount val="5"/>
                <c:pt idx="0">
                  <c:v>Baseline 
(N'=292)</c:v>
                </c:pt>
                <c:pt idx="1">
                  <c:v>Week 48 
(N'=292)</c:v>
                </c:pt>
                <c:pt idx="3">
                  <c:v>Baseline 
(N'=290)</c:v>
                </c:pt>
                <c:pt idx="4">
                  <c:v>Week 48 
(N'=290)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25</c:v>
                </c:pt>
                <c:pt idx="1">
                  <c:v>29.1</c:v>
                </c:pt>
                <c:pt idx="3">
                  <c:v>24.5</c:v>
                </c:pt>
                <c:pt idx="4">
                  <c:v>30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Insufficient 
(21−29 ng/mL)</c:v>
                </c:pt>
              </c:strCache>
            </c:strRef>
          </c:tx>
          <c:cat>
            <c:strRef>
              <c:f>Sheet1!$A$2:$A$6</c:f>
              <c:strCache>
                <c:ptCount val="5"/>
                <c:pt idx="0">
                  <c:v>Baseline 
(N'=292)</c:v>
                </c:pt>
                <c:pt idx="1">
                  <c:v>Week 48 
(N'=292)</c:v>
                </c:pt>
                <c:pt idx="3">
                  <c:v>Baseline 
(N'=290)</c:v>
                </c:pt>
                <c:pt idx="4">
                  <c:v>Week 48 
(N'=290)</c:v>
                </c:pt>
              </c:strCache>
            </c:strRef>
          </c:cat>
          <c:val>
            <c:numRef>
              <c:f>Sheet1!$D$2:$D$6</c:f>
              <c:numCache>
                <c:formatCode>General</c:formatCode>
                <c:ptCount val="5"/>
                <c:pt idx="0">
                  <c:v>44.9</c:v>
                </c:pt>
                <c:pt idx="1">
                  <c:v>42.1</c:v>
                </c:pt>
                <c:pt idx="3">
                  <c:v>39.700000000000003</c:v>
                </c:pt>
                <c:pt idx="4">
                  <c:v>36.6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Optimal/Sufficient 
(≥30 ng/mL)</c:v>
                </c:pt>
              </c:strCache>
            </c:strRef>
          </c:tx>
          <c:spPr>
            <a:solidFill>
              <a:srgbClr val="359735"/>
            </a:solidFill>
          </c:spPr>
          <c:cat>
            <c:strRef>
              <c:f>Sheet1!$A$2:$A$6</c:f>
              <c:strCache>
                <c:ptCount val="5"/>
                <c:pt idx="0">
                  <c:v>Baseline 
(N'=292)</c:v>
                </c:pt>
                <c:pt idx="1">
                  <c:v>Week 48 
(N'=292)</c:v>
                </c:pt>
                <c:pt idx="3">
                  <c:v>Baseline 
(N'=290)</c:v>
                </c:pt>
                <c:pt idx="4">
                  <c:v>Week 48 
(N'=290)</c:v>
                </c:pt>
              </c:strCache>
            </c:strRef>
          </c:cat>
          <c:val>
            <c:numRef>
              <c:f>Sheet1!$E$2:$E$6</c:f>
              <c:numCache>
                <c:formatCode>General</c:formatCode>
                <c:ptCount val="5"/>
                <c:pt idx="0">
                  <c:v>25.3</c:v>
                </c:pt>
                <c:pt idx="1">
                  <c:v>24.3</c:v>
                </c:pt>
                <c:pt idx="3">
                  <c:v>30.7</c:v>
                </c:pt>
                <c:pt idx="4">
                  <c:v>24.5</c:v>
                </c:pt>
              </c:numCache>
            </c:numRef>
          </c:val>
        </c:ser>
        <c:gapWidth val="60"/>
        <c:overlap val="100"/>
        <c:axId val="80182656"/>
        <c:axId val="80192640"/>
      </c:barChart>
      <c:catAx>
        <c:axId val="80182656"/>
        <c:scaling>
          <c:orientation val="minMax"/>
        </c:scaling>
        <c:axPos val="b"/>
        <c:numFmt formatCode="General" sourceLinked="1"/>
        <c:tickLblPos val="nextTo"/>
        <c:spPr>
          <a:ln w="25400">
            <a:solidFill>
              <a:srgbClr val="000000"/>
            </a:solidFill>
          </a:ln>
        </c:spPr>
        <c:txPr>
          <a:bodyPr/>
          <a:lstStyle/>
          <a:p>
            <a:pPr>
              <a:defRPr sz="1099" b="1">
                <a:solidFill>
                  <a:srgbClr val="000000"/>
                </a:solidFill>
              </a:defRPr>
            </a:pPr>
            <a:endParaRPr lang="en-US"/>
          </a:p>
        </c:txPr>
        <c:crossAx val="80192640"/>
        <c:crosses val="autoZero"/>
        <c:auto val="1"/>
        <c:lblAlgn val="ctr"/>
        <c:lblOffset val="100"/>
        <c:tickLblSkip val="1"/>
      </c:catAx>
      <c:valAx>
        <c:axId val="80192640"/>
        <c:scaling>
          <c:orientation val="minMax"/>
          <c:max val="1"/>
        </c:scaling>
        <c:axPos val="l"/>
        <c:numFmt formatCode="0%" sourceLinked="0"/>
        <c:tickLblPos val="nextTo"/>
        <c:spPr>
          <a:ln w="25400">
            <a:solidFill>
              <a:srgbClr val="000000"/>
            </a:solidFill>
          </a:ln>
        </c:spPr>
        <c:txPr>
          <a:bodyPr/>
          <a:lstStyle/>
          <a:p>
            <a:pPr>
              <a:defRPr sz="1199" b="1" baseline="0">
                <a:solidFill>
                  <a:srgbClr val="000000"/>
                </a:solidFill>
              </a:defRPr>
            </a:pPr>
            <a:endParaRPr lang="en-US"/>
          </a:p>
        </c:txPr>
        <c:crossAx val="80182656"/>
        <c:crosses val="autoZero"/>
        <c:crossBetween val="between"/>
        <c:majorUnit val="0.2"/>
      </c:valAx>
      <c:spPr>
        <a:noFill/>
        <a:ln w="25386">
          <a:noFill/>
        </a:ln>
      </c:spPr>
    </c:plotArea>
    <c:legend>
      <c:legendPos val="r"/>
      <c:layout>
        <c:manualLayout>
          <c:xMode val="edge"/>
          <c:yMode val="edge"/>
          <c:x val="0.73060431237104129"/>
          <c:y val="0.15145074814366191"/>
          <c:w val="0.26014306534890896"/>
          <c:h val="0.66769051304484817"/>
        </c:manualLayout>
      </c:layout>
      <c:txPr>
        <a:bodyPr/>
        <a:lstStyle/>
        <a:p>
          <a:pPr>
            <a:defRPr sz="1599">
              <a:solidFill>
                <a:srgbClr val="000000"/>
              </a:solidFill>
            </a:defRPr>
          </a:pPr>
          <a:endParaRPr lang="en-US"/>
        </a:p>
      </c:txPr>
    </c:legend>
    <c:plotVisOnly val="1"/>
    <c:dispBlanksAs val="gap"/>
  </c:chart>
  <c:txPr>
    <a:bodyPr/>
    <a:lstStyle/>
    <a:p>
      <a:pPr>
        <a:defRPr sz="1799"/>
      </a:pPr>
      <a:endParaRPr lang="en-US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>
        <c:manualLayout>
          <c:layoutTarget val="inner"/>
          <c:xMode val="edge"/>
          <c:yMode val="edge"/>
          <c:x val="9.4362388709307854E-2"/>
          <c:y val="4.0766964124906407E-2"/>
          <c:w val="0.62082098692652321"/>
          <c:h val="0.8200098369683787"/>
        </c:manualLayout>
      </c:layout>
      <c:barChart>
        <c:barDir val="col"/>
        <c:grouping val="percentStacked"/>
        <c:ser>
          <c:idx val="0"/>
          <c:order val="0"/>
          <c:tx>
            <c:strRef>
              <c:f>Sheet1!$B$1</c:f>
              <c:strCache>
                <c:ptCount val="1"/>
                <c:pt idx="0">
                  <c:v>Severely deficient (&lt;10 ng/mL)</c:v>
                </c:pt>
              </c:strCache>
            </c:strRef>
          </c:tx>
          <c:spPr>
            <a:solidFill>
              <a:srgbClr val="FF0000"/>
            </a:solidFill>
          </c:spPr>
          <c:cat>
            <c:strRef>
              <c:f>Sheet1!$A$2:$A$6</c:f>
              <c:strCache>
                <c:ptCount val="5"/>
                <c:pt idx="0">
                  <c:v>Baseline 
(N'=292)</c:v>
                </c:pt>
                <c:pt idx="1">
                  <c:v>Week 48 
(N'=292)</c:v>
                </c:pt>
                <c:pt idx="3">
                  <c:v>Baseline 
(N'=290)</c:v>
                </c:pt>
                <c:pt idx="4">
                  <c:v>Week 48 
(N'=290)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4.8</c:v>
                </c:pt>
                <c:pt idx="1">
                  <c:v>4.5</c:v>
                </c:pt>
                <c:pt idx="3">
                  <c:v>5.2</c:v>
                </c:pt>
                <c:pt idx="4">
                  <c:v>9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Deficient 
(10−20 ng/mL)</c:v>
                </c:pt>
              </c:strCache>
            </c:strRef>
          </c:tx>
          <c:cat>
            <c:strRef>
              <c:f>Sheet1!$A$2:$A$6</c:f>
              <c:strCache>
                <c:ptCount val="5"/>
                <c:pt idx="0">
                  <c:v>Baseline 
(N'=292)</c:v>
                </c:pt>
                <c:pt idx="1">
                  <c:v>Week 48 
(N'=292)</c:v>
                </c:pt>
                <c:pt idx="3">
                  <c:v>Baseline 
(N'=290)</c:v>
                </c:pt>
                <c:pt idx="4">
                  <c:v>Week 48 
(N'=290)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25</c:v>
                </c:pt>
                <c:pt idx="1">
                  <c:v>29.1</c:v>
                </c:pt>
                <c:pt idx="3">
                  <c:v>24.5</c:v>
                </c:pt>
                <c:pt idx="4">
                  <c:v>30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Insufficient 
(21−29 ng/mL)</c:v>
                </c:pt>
              </c:strCache>
            </c:strRef>
          </c:tx>
          <c:cat>
            <c:strRef>
              <c:f>Sheet1!$A$2:$A$6</c:f>
              <c:strCache>
                <c:ptCount val="5"/>
                <c:pt idx="0">
                  <c:v>Baseline 
(N'=292)</c:v>
                </c:pt>
                <c:pt idx="1">
                  <c:v>Week 48 
(N'=292)</c:v>
                </c:pt>
                <c:pt idx="3">
                  <c:v>Baseline 
(N'=290)</c:v>
                </c:pt>
                <c:pt idx="4">
                  <c:v>Week 48 
(N'=290)</c:v>
                </c:pt>
              </c:strCache>
            </c:strRef>
          </c:cat>
          <c:val>
            <c:numRef>
              <c:f>Sheet1!$D$2:$D$6</c:f>
              <c:numCache>
                <c:formatCode>General</c:formatCode>
                <c:ptCount val="5"/>
                <c:pt idx="0">
                  <c:v>44.9</c:v>
                </c:pt>
                <c:pt idx="1">
                  <c:v>42.1</c:v>
                </c:pt>
                <c:pt idx="3">
                  <c:v>39.700000000000003</c:v>
                </c:pt>
                <c:pt idx="4">
                  <c:v>36.6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Optimal/Sufficient 
(≥30 ng/mL)</c:v>
                </c:pt>
              </c:strCache>
            </c:strRef>
          </c:tx>
          <c:spPr>
            <a:solidFill>
              <a:srgbClr val="359735"/>
            </a:solidFill>
          </c:spPr>
          <c:cat>
            <c:strRef>
              <c:f>Sheet1!$A$2:$A$6</c:f>
              <c:strCache>
                <c:ptCount val="5"/>
                <c:pt idx="0">
                  <c:v>Baseline 
(N'=292)</c:v>
                </c:pt>
                <c:pt idx="1">
                  <c:v>Week 48 
(N'=292)</c:v>
                </c:pt>
                <c:pt idx="3">
                  <c:v>Baseline 
(N'=290)</c:v>
                </c:pt>
                <c:pt idx="4">
                  <c:v>Week 48 
(N'=290)</c:v>
                </c:pt>
              </c:strCache>
            </c:strRef>
          </c:cat>
          <c:val>
            <c:numRef>
              <c:f>Sheet1!$E$2:$E$6</c:f>
              <c:numCache>
                <c:formatCode>General</c:formatCode>
                <c:ptCount val="5"/>
                <c:pt idx="0">
                  <c:v>25.3</c:v>
                </c:pt>
                <c:pt idx="1">
                  <c:v>24.3</c:v>
                </c:pt>
                <c:pt idx="3">
                  <c:v>30.7</c:v>
                </c:pt>
                <c:pt idx="4">
                  <c:v>24.5</c:v>
                </c:pt>
              </c:numCache>
            </c:numRef>
          </c:val>
        </c:ser>
        <c:gapWidth val="60"/>
        <c:overlap val="100"/>
        <c:axId val="80346112"/>
        <c:axId val="80368384"/>
      </c:barChart>
      <c:catAx>
        <c:axId val="80346112"/>
        <c:scaling>
          <c:orientation val="minMax"/>
        </c:scaling>
        <c:axPos val="b"/>
        <c:numFmt formatCode="General" sourceLinked="1"/>
        <c:tickLblPos val="nextTo"/>
        <c:spPr>
          <a:ln w="25400">
            <a:solidFill>
              <a:srgbClr val="000000"/>
            </a:solidFill>
          </a:ln>
        </c:spPr>
        <c:txPr>
          <a:bodyPr/>
          <a:lstStyle/>
          <a:p>
            <a:pPr>
              <a:defRPr sz="1099" b="1">
                <a:solidFill>
                  <a:srgbClr val="000000"/>
                </a:solidFill>
              </a:defRPr>
            </a:pPr>
            <a:endParaRPr lang="en-US"/>
          </a:p>
        </c:txPr>
        <c:crossAx val="80368384"/>
        <c:crosses val="autoZero"/>
        <c:auto val="1"/>
        <c:lblAlgn val="ctr"/>
        <c:lblOffset val="100"/>
        <c:tickLblSkip val="1"/>
      </c:catAx>
      <c:valAx>
        <c:axId val="80368384"/>
        <c:scaling>
          <c:orientation val="minMax"/>
          <c:max val="1"/>
        </c:scaling>
        <c:axPos val="l"/>
        <c:numFmt formatCode="0%" sourceLinked="0"/>
        <c:tickLblPos val="nextTo"/>
        <c:spPr>
          <a:ln w="25400">
            <a:solidFill>
              <a:srgbClr val="000000"/>
            </a:solidFill>
          </a:ln>
        </c:spPr>
        <c:txPr>
          <a:bodyPr/>
          <a:lstStyle/>
          <a:p>
            <a:pPr>
              <a:defRPr sz="1199" b="1" baseline="0">
                <a:solidFill>
                  <a:srgbClr val="000000"/>
                </a:solidFill>
              </a:defRPr>
            </a:pPr>
            <a:endParaRPr lang="en-US"/>
          </a:p>
        </c:txPr>
        <c:crossAx val="80346112"/>
        <c:crosses val="autoZero"/>
        <c:crossBetween val="between"/>
        <c:majorUnit val="0.2"/>
      </c:valAx>
      <c:spPr>
        <a:noFill/>
        <a:ln w="25386">
          <a:noFill/>
        </a:ln>
      </c:spPr>
    </c:plotArea>
    <c:legend>
      <c:legendPos val="r"/>
      <c:layout>
        <c:manualLayout>
          <c:xMode val="edge"/>
          <c:yMode val="edge"/>
          <c:x val="0.73060431237104129"/>
          <c:y val="0.15145074814366191"/>
          <c:w val="0.26014306534890896"/>
          <c:h val="0.66769051304484817"/>
        </c:manualLayout>
      </c:layout>
      <c:txPr>
        <a:bodyPr/>
        <a:lstStyle/>
        <a:p>
          <a:pPr>
            <a:defRPr sz="1599">
              <a:solidFill>
                <a:srgbClr val="000000"/>
              </a:solidFill>
            </a:defRPr>
          </a:pPr>
          <a:endParaRPr lang="en-US"/>
        </a:p>
      </c:txPr>
    </c:legend>
    <c:plotVisOnly val="1"/>
    <c:dispBlanksAs val="gap"/>
  </c:chart>
  <c:txPr>
    <a:bodyPr/>
    <a:lstStyle/>
    <a:p>
      <a:pPr>
        <a:defRPr sz="1799"/>
      </a:pPr>
      <a:endParaRPr lang="en-US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>
        <c:manualLayout>
          <c:layoutTarget val="inner"/>
          <c:xMode val="edge"/>
          <c:yMode val="edge"/>
          <c:x val="9.4362388709307854E-2"/>
          <c:y val="4.0766964124906345E-2"/>
          <c:w val="0.62082098692652299"/>
          <c:h val="0.82000983696837815"/>
        </c:manualLayout>
      </c:layout>
      <c:barChart>
        <c:barDir val="col"/>
        <c:grouping val="percentStacked"/>
        <c:ser>
          <c:idx val="0"/>
          <c:order val="0"/>
          <c:tx>
            <c:strRef>
              <c:f>Sheet1!$B$1</c:f>
              <c:strCache>
                <c:ptCount val="1"/>
                <c:pt idx="0">
                  <c:v>Severely deficient (&lt;10 ng/mL)</c:v>
                </c:pt>
              </c:strCache>
            </c:strRef>
          </c:tx>
          <c:spPr>
            <a:solidFill>
              <a:srgbClr val="FF0000"/>
            </a:solidFill>
          </c:spPr>
          <c:cat>
            <c:strRef>
              <c:f>Sheet1!$A$2:$A$6</c:f>
              <c:strCache>
                <c:ptCount val="5"/>
                <c:pt idx="0">
                  <c:v>Baseline 
(N'=292)</c:v>
                </c:pt>
                <c:pt idx="1">
                  <c:v>Week 48 
(N'=292)</c:v>
                </c:pt>
                <c:pt idx="3">
                  <c:v>Baseline 
(N'=290)</c:v>
                </c:pt>
                <c:pt idx="4">
                  <c:v>Week 48 
(N'=290)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4.8</c:v>
                </c:pt>
                <c:pt idx="1">
                  <c:v>4.5</c:v>
                </c:pt>
                <c:pt idx="3">
                  <c:v>5.2</c:v>
                </c:pt>
                <c:pt idx="4">
                  <c:v>9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Deficient 
(10−20 ng/mL)</c:v>
                </c:pt>
              </c:strCache>
            </c:strRef>
          </c:tx>
          <c:cat>
            <c:strRef>
              <c:f>Sheet1!$A$2:$A$6</c:f>
              <c:strCache>
                <c:ptCount val="5"/>
                <c:pt idx="0">
                  <c:v>Baseline 
(N'=292)</c:v>
                </c:pt>
                <c:pt idx="1">
                  <c:v>Week 48 
(N'=292)</c:v>
                </c:pt>
                <c:pt idx="3">
                  <c:v>Baseline 
(N'=290)</c:v>
                </c:pt>
                <c:pt idx="4">
                  <c:v>Week 48 
(N'=290)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25</c:v>
                </c:pt>
                <c:pt idx="1">
                  <c:v>29.1</c:v>
                </c:pt>
                <c:pt idx="3">
                  <c:v>24.5</c:v>
                </c:pt>
                <c:pt idx="4">
                  <c:v>30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Insufficient 
(21−29 ng/mL)</c:v>
                </c:pt>
              </c:strCache>
            </c:strRef>
          </c:tx>
          <c:cat>
            <c:strRef>
              <c:f>Sheet1!$A$2:$A$6</c:f>
              <c:strCache>
                <c:ptCount val="5"/>
                <c:pt idx="0">
                  <c:v>Baseline 
(N'=292)</c:v>
                </c:pt>
                <c:pt idx="1">
                  <c:v>Week 48 
(N'=292)</c:v>
                </c:pt>
                <c:pt idx="3">
                  <c:v>Baseline 
(N'=290)</c:v>
                </c:pt>
                <c:pt idx="4">
                  <c:v>Week 48 
(N'=290)</c:v>
                </c:pt>
              </c:strCache>
            </c:strRef>
          </c:cat>
          <c:val>
            <c:numRef>
              <c:f>Sheet1!$D$2:$D$6</c:f>
              <c:numCache>
                <c:formatCode>General</c:formatCode>
                <c:ptCount val="5"/>
                <c:pt idx="0">
                  <c:v>44.9</c:v>
                </c:pt>
                <c:pt idx="1">
                  <c:v>42.1</c:v>
                </c:pt>
                <c:pt idx="3">
                  <c:v>39.700000000000003</c:v>
                </c:pt>
                <c:pt idx="4">
                  <c:v>36.6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Optimal/Sufficient 
(≥30 ng/mL)</c:v>
                </c:pt>
              </c:strCache>
            </c:strRef>
          </c:tx>
          <c:spPr>
            <a:solidFill>
              <a:srgbClr val="359735"/>
            </a:solidFill>
          </c:spPr>
          <c:cat>
            <c:strRef>
              <c:f>Sheet1!$A$2:$A$6</c:f>
              <c:strCache>
                <c:ptCount val="5"/>
                <c:pt idx="0">
                  <c:v>Baseline 
(N'=292)</c:v>
                </c:pt>
                <c:pt idx="1">
                  <c:v>Week 48 
(N'=292)</c:v>
                </c:pt>
                <c:pt idx="3">
                  <c:v>Baseline 
(N'=290)</c:v>
                </c:pt>
                <c:pt idx="4">
                  <c:v>Week 48 
(N'=290)</c:v>
                </c:pt>
              </c:strCache>
            </c:strRef>
          </c:cat>
          <c:val>
            <c:numRef>
              <c:f>Sheet1!$E$2:$E$6</c:f>
              <c:numCache>
                <c:formatCode>General</c:formatCode>
                <c:ptCount val="5"/>
                <c:pt idx="0">
                  <c:v>25.3</c:v>
                </c:pt>
                <c:pt idx="1">
                  <c:v>24.3</c:v>
                </c:pt>
                <c:pt idx="3">
                  <c:v>30.7</c:v>
                </c:pt>
                <c:pt idx="4">
                  <c:v>24.5</c:v>
                </c:pt>
              </c:numCache>
            </c:numRef>
          </c:val>
        </c:ser>
        <c:gapWidth val="60"/>
        <c:overlap val="100"/>
        <c:axId val="80255616"/>
        <c:axId val="80261504"/>
      </c:barChart>
      <c:catAx>
        <c:axId val="80255616"/>
        <c:scaling>
          <c:orientation val="minMax"/>
        </c:scaling>
        <c:axPos val="b"/>
        <c:numFmt formatCode="General" sourceLinked="1"/>
        <c:tickLblPos val="nextTo"/>
        <c:spPr>
          <a:ln w="25400">
            <a:solidFill>
              <a:srgbClr val="000000"/>
            </a:solidFill>
          </a:ln>
        </c:spPr>
        <c:txPr>
          <a:bodyPr/>
          <a:lstStyle/>
          <a:p>
            <a:pPr>
              <a:defRPr sz="1099" b="1">
                <a:solidFill>
                  <a:srgbClr val="000000"/>
                </a:solidFill>
              </a:defRPr>
            </a:pPr>
            <a:endParaRPr lang="en-US"/>
          </a:p>
        </c:txPr>
        <c:crossAx val="80261504"/>
        <c:crosses val="autoZero"/>
        <c:auto val="1"/>
        <c:lblAlgn val="ctr"/>
        <c:lblOffset val="100"/>
        <c:tickLblSkip val="1"/>
      </c:catAx>
      <c:valAx>
        <c:axId val="80261504"/>
        <c:scaling>
          <c:orientation val="minMax"/>
          <c:max val="1"/>
        </c:scaling>
        <c:axPos val="l"/>
        <c:numFmt formatCode="0%" sourceLinked="0"/>
        <c:tickLblPos val="nextTo"/>
        <c:spPr>
          <a:ln w="25400">
            <a:solidFill>
              <a:srgbClr val="000000"/>
            </a:solidFill>
          </a:ln>
        </c:spPr>
        <c:txPr>
          <a:bodyPr/>
          <a:lstStyle/>
          <a:p>
            <a:pPr>
              <a:defRPr sz="1199" b="1" baseline="0">
                <a:solidFill>
                  <a:srgbClr val="000000"/>
                </a:solidFill>
              </a:defRPr>
            </a:pPr>
            <a:endParaRPr lang="en-US"/>
          </a:p>
        </c:txPr>
        <c:crossAx val="80255616"/>
        <c:crosses val="autoZero"/>
        <c:crossBetween val="between"/>
        <c:majorUnit val="0.2"/>
      </c:valAx>
      <c:spPr>
        <a:noFill/>
        <a:ln w="25386">
          <a:noFill/>
        </a:ln>
      </c:spPr>
    </c:plotArea>
    <c:legend>
      <c:legendPos val="r"/>
      <c:layout>
        <c:manualLayout>
          <c:xMode val="edge"/>
          <c:yMode val="edge"/>
          <c:x val="0.73060431237104095"/>
          <c:y val="0.15145074814366191"/>
          <c:w val="0.26014306534890896"/>
          <c:h val="0.66769051304484772"/>
        </c:manualLayout>
      </c:layout>
      <c:txPr>
        <a:bodyPr/>
        <a:lstStyle/>
        <a:p>
          <a:pPr>
            <a:defRPr sz="1599">
              <a:solidFill>
                <a:srgbClr val="000000"/>
              </a:solidFill>
            </a:defRPr>
          </a:pPr>
          <a:endParaRPr lang="en-US"/>
        </a:p>
      </c:txPr>
    </c:legend>
    <c:plotVisOnly val="1"/>
    <c:dispBlanksAs val="gap"/>
  </c:chart>
  <c:txPr>
    <a:bodyPr/>
    <a:lstStyle/>
    <a:p>
      <a:pPr>
        <a:defRPr sz="1799"/>
      </a:pPr>
      <a:endParaRPr lang="en-US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34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825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34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34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8250" y="9428163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DAE194A-AAF5-47FE-9912-F4B603A7DC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76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2488" y="744538"/>
            <a:ext cx="4964112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66750" y="4714875"/>
            <a:ext cx="5335588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60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428163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A17E38FB-67AD-45B5-9CA7-4940604D279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177800" indent="-177800">
              <a:buFontTx/>
              <a:buChar char="•"/>
            </a:pPr>
            <a:endParaRPr lang="en-GB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177800" indent="-177800"/>
            <a:endParaRPr lang="en-GB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" name="Notes Placeholder 4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>
              <a:defRPr/>
            </a:pPr>
            <a:endParaRPr lang="en-GB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Notes Placeholder 1"/>
          <p:cNvSpPr>
            <a:spLocks noGrp="1"/>
          </p:cNvSpPr>
          <p:nvPr>
            <p:ph type="body" sz="quarter" idx="10"/>
          </p:nvPr>
        </p:nvSpPr>
        <p:spPr>
          <a:noFill/>
          <a:ln/>
        </p:spPr>
        <p:txBody>
          <a:bodyPr/>
          <a:lstStyle/>
          <a:p>
            <a:endParaRPr lang="en-GB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" name="Notes Placeholder 4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" name="Notes Placeholder 4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endParaRPr lang="en-GB" sz="800" dirty="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177800" indent="-177800"/>
            <a:endParaRPr lang="en-GB" dirty="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177800" indent="-177800"/>
            <a:endParaRPr lang="en-GB" dirty="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54075" y="744538"/>
            <a:ext cx="4960938" cy="3722687"/>
          </a:xfrm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3"/>
          <p:cNvSpPr>
            <a:spLocks/>
          </p:cNvSpPr>
          <p:nvPr userDrawn="1"/>
        </p:nvSpPr>
        <p:spPr bwMode="auto">
          <a:xfrm>
            <a:off x="7372350" y="-3175"/>
            <a:ext cx="1771650" cy="1123950"/>
          </a:xfrm>
          <a:custGeom>
            <a:avLst/>
            <a:gdLst>
              <a:gd name="T0" fmla="*/ 120 w 120"/>
              <a:gd name="T1" fmla="*/ 76 h 76"/>
              <a:gd name="T2" fmla="*/ 0 w 120"/>
              <a:gd name="T3" fmla="*/ 0 h 76"/>
              <a:gd name="T4" fmla="*/ 120 w 120"/>
              <a:gd name="T5" fmla="*/ 0 h 76"/>
              <a:gd name="T6" fmla="*/ 120 w 120"/>
              <a:gd name="T7" fmla="*/ 76 h 76"/>
              <a:gd name="T8" fmla="*/ 0 60000 65536"/>
              <a:gd name="T9" fmla="*/ 0 60000 65536"/>
              <a:gd name="T10" fmla="*/ 0 60000 65536"/>
              <a:gd name="T11" fmla="*/ 0 60000 65536"/>
              <a:gd name="T12" fmla="*/ 0 w 120"/>
              <a:gd name="T13" fmla="*/ 0 h 76"/>
              <a:gd name="T14" fmla="*/ 120 w 120"/>
              <a:gd name="T15" fmla="*/ 76 h 7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" h="76">
                <a:moveTo>
                  <a:pt x="120" y="76"/>
                </a:moveTo>
                <a:cubicBezTo>
                  <a:pt x="64" y="9"/>
                  <a:pt x="0" y="0"/>
                  <a:pt x="0" y="0"/>
                </a:cubicBezTo>
                <a:lnTo>
                  <a:pt x="120" y="0"/>
                </a:lnTo>
                <a:lnTo>
                  <a:pt x="120" y="76"/>
                </a:lnTo>
                <a:close/>
              </a:path>
            </a:pathLst>
          </a:custGeom>
          <a:solidFill>
            <a:srgbClr val="FFD200"/>
          </a:solidFill>
          <a:ln w="0">
            <a:solidFill>
              <a:srgbClr val="FFD2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>
              <a:defRPr/>
            </a:pPr>
            <a:endParaRPr lang="en-US" b="1">
              <a:latin typeface="Arial" charset="0"/>
              <a:ea typeface="MS PGothic"/>
            </a:endParaRPr>
          </a:p>
        </p:txBody>
      </p:sp>
      <p:sp>
        <p:nvSpPr>
          <p:cNvPr id="5" name="Freeform 14"/>
          <p:cNvSpPr>
            <a:spLocks/>
          </p:cNvSpPr>
          <p:nvPr userDrawn="1"/>
        </p:nvSpPr>
        <p:spPr bwMode="auto">
          <a:xfrm rot="10800000">
            <a:off x="0" y="5767388"/>
            <a:ext cx="2063750" cy="1090612"/>
          </a:xfrm>
          <a:custGeom>
            <a:avLst/>
            <a:gdLst>
              <a:gd name="T0" fmla="*/ 120 w 120"/>
              <a:gd name="T1" fmla="*/ 76 h 76"/>
              <a:gd name="T2" fmla="*/ 0 w 120"/>
              <a:gd name="T3" fmla="*/ 0 h 76"/>
              <a:gd name="T4" fmla="*/ 120 w 120"/>
              <a:gd name="T5" fmla="*/ 0 h 76"/>
              <a:gd name="T6" fmla="*/ 120 w 120"/>
              <a:gd name="T7" fmla="*/ 76 h 76"/>
              <a:gd name="T8" fmla="*/ 0 60000 65536"/>
              <a:gd name="T9" fmla="*/ 0 60000 65536"/>
              <a:gd name="T10" fmla="*/ 0 60000 65536"/>
              <a:gd name="T11" fmla="*/ 0 60000 65536"/>
              <a:gd name="T12" fmla="*/ 0 w 120"/>
              <a:gd name="T13" fmla="*/ 0 h 76"/>
              <a:gd name="T14" fmla="*/ 120 w 120"/>
              <a:gd name="T15" fmla="*/ 76 h 7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" h="76">
                <a:moveTo>
                  <a:pt x="120" y="76"/>
                </a:moveTo>
                <a:cubicBezTo>
                  <a:pt x="64" y="9"/>
                  <a:pt x="0" y="0"/>
                  <a:pt x="0" y="0"/>
                </a:cubicBezTo>
                <a:lnTo>
                  <a:pt x="120" y="0"/>
                </a:lnTo>
                <a:lnTo>
                  <a:pt x="120" y="76"/>
                </a:lnTo>
                <a:close/>
              </a:path>
            </a:pathLst>
          </a:custGeom>
          <a:solidFill>
            <a:srgbClr val="50B3CF"/>
          </a:solidFill>
          <a:ln w="0">
            <a:solidFill>
              <a:srgbClr val="50B3CF"/>
            </a:solidFill>
            <a:round/>
            <a:headEnd/>
            <a:tailEnd/>
          </a:ln>
        </p:spPr>
        <p:txBody>
          <a:bodyPr rot="10800000"/>
          <a:lstStyle/>
          <a:p>
            <a:pPr algn="ctr" eaLnBrk="0" hangingPunct="0">
              <a:defRPr/>
            </a:pPr>
            <a:endParaRPr lang="en-US" b="1">
              <a:latin typeface="Arial" charset="0"/>
              <a:ea typeface="MS PGothic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200" b="1">
                <a:solidFill>
                  <a:srgbClr val="50B3C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010400" y="0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50886983-F4DB-4370-98B0-3638DC5340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reeform 13"/>
          <p:cNvSpPr>
            <a:spLocks/>
          </p:cNvSpPr>
          <p:nvPr/>
        </p:nvSpPr>
        <p:spPr bwMode="auto">
          <a:xfrm>
            <a:off x="7372350" y="-3175"/>
            <a:ext cx="1771650" cy="1123950"/>
          </a:xfrm>
          <a:custGeom>
            <a:avLst/>
            <a:gdLst>
              <a:gd name="T0" fmla="*/ 120 w 120"/>
              <a:gd name="T1" fmla="*/ 76 h 76"/>
              <a:gd name="T2" fmla="*/ 0 w 120"/>
              <a:gd name="T3" fmla="*/ 0 h 76"/>
              <a:gd name="T4" fmla="*/ 120 w 120"/>
              <a:gd name="T5" fmla="*/ 0 h 76"/>
              <a:gd name="T6" fmla="*/ 120 w 120"/>
              <a:gd name="T7" fmla="*/ 76 h 76"/>
              <a:gd name="T8" fmla="*/ 0 60000 65536"/>
              <a:gd name="T9" fmla="*/ 0 60000 65536"/>
              <a:gd name="T10" fmla="*/ 0 60000 65536"/>
              <a:gd name="T11" fmla="*/ 0 60000 65536"/>
              <a:gd name="T12" fmla="*/ 0 w 120"/>
              <a:gd name="T13" fmla="*/ 0 h 76"/>
              <a:gd name="T14" fmla="*/ 120 w 120"/>
              <a:gd name="T15" fmla="*/ 76 h 7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" h="76">
                <a:moveTo>
                  <a:pt x="120" y="76"/>
                </a:moveTo>
                <a:cubicBezTo>
                  <a:pt x="64" y="9"/>
                  <a:pt x="0" y="0"/>
                  <a:pt x="0" y="0"/>
                </a:cubicBezTo>
                <a:lnTo>
                  <a:pt x="120" y="0"/>
                </a:lnTo>
                <a:lnTo>
                  <a:pt x="120" y="76"/>
                </a:lnTo>
                <a:close/>
              </a:path>
            </a:pathLst>
          </a:custGeom>
          <a:solidFill>
            <a:srgbClr val="FFD200"/>
          </a:solidFill>
          <a:ln w="0">
            <a:solidFill>
              <a:srgbClr val="FFD2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>
              <a:defRPr/>
            </a:pPr>
            <a:endParaRPr lang="en-US" b="1">
              <a:latin typeface="Arial" charset="0"/>
              <a:ea typeface="MS PGothic"/>
            </a:endParaRPr>
          </a:p>
        </p:txBody>
      </p:sp>
      <p:sp>
        <p:nvSpPr>
          <p:cNvPr id="8" name="Freeform 14"/>
          <p:cNvSpPr>
            <a:spLocks/>
          </p:cNvSpPr>
          <p:nvPr/>
        </p:nvSpPr>
        <p:spPr bwMode="auto">
          <a:xfrm rot="10800000">
            <a:off x="0" y="5767388"/>
            <a:ext cx="2063750" cy="1090612"/>
          </a:xfrm>
          <a:custGeom>
            <a:avLst/>
            <a:gdLst>
              <a:gd name="T0" fmla="*/ 120 w 120"/>
              <a:gd name="T1" fmla="*/ 76 h 76"/>
              <a:gd name="T2" fmla="*/ 0 w 120"/>
              <a:gd name="T3" fmla="*/ 0 h 76"/>
              <a:gd name="T4" fmla="*/ 120 w 120"/>
              <a:gd name="T5" fmla="*/ 0 h 76"/>
              <a:gd name="T6" fmla="*/ 120 w 120"/>
              <a:gd name="T7" fmla="*/ 76 h 76"/>
              <a:gd name="T8" fmla="*/ 0 60000 65536"/>
              <a:gd name="T9" fmla="*/ 0 60000 65536"/>
              <a:gd name="T10" fmla="*/ 0 60000 65536"/>
              <a:gd name="T11" fmla="*/ 0 60000 65536"/>
              <a:gd name="T12" fmla="*/ 0 w 120"/>
              <a:gd name="T13" fmla="*/ 0 h 76"/>
              <a:gd name="T14" fmla="*/ 120 w 120"/>
              <a:gd name="T15" fmla="*/ 76 h 7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" h="76">
                <a:moveTo>
                  <a:pt x="120" y="76"/>
                </a:moveTo>
                <a:cubicBezTo>
                  <a:pt x="64" y="9"/>
                  <a:pt x="0" y="0"/>
                  <a:pt x="0" y="0"/>
                </a:cubicBezTo>
                <a:lnTo>
                  <a:pt x="120" y="0"/>
                </a:lnTo>
                <a:lnTo>
                  <a:pt x="120" y="76"/>
                </a:lnTo>
                <a:close/>
              </a:path>
            </a:pathLst>
          </a:custGeom>
          <a:solidFill>
            <a:srgbClr val="50B3CF"/>
          </a:solidFill>
          <a:ln w="0">
            <a:solidFill>
              <a:srgbClr val="50B3CF"/>
            </a:solidFill>
            <a:round/>
            <a:headEnd/>
            <a:tailEnd/>
          </a:ln>
        </p:spPr>
        <p:txBody>
          <a:bodyPr rot="10800000"/>
          <a:lstStyle/>
          <a:p>
            <a:pPr algn="ctr" eaLnBrk="0" hangingPunct="0">
              <a:defRPr/>
            </a:pPr>
            <a:endParaRPr lang="en-US" b="1">
              <a:latin typeface="Arial" charset="0"/>
              <a:ea typeface="MS PGothic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86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  <p:sldLayoutId id="2147483773" r:id="rId12"/>
    <p:sldLayoutId id="2147483774" r:id="rId13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folHlink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folHlink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folHlink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folHlink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folHlink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reeform 13"/>
          <p:cNvSpPr>
            <a:spLocks/>
          </p:cNvSpPr>
          <p:nvPr/>
        </p:nvSpPr>
        <p:spPr bwMode="auto">
          <a:xfrm>
            <a:off x="7372350" y="-3175"/>
            <a:ext cx="1771650" cy="1123950"/>
          </a:xfrm>
          <a:custGeom>
            <a:avLst/>
            <a:gdLst>
              <a:gd name="T0" fmla="*/ 120 w 120"/>
              <a:gd name="T1" fmla="*/ 76 h 76"/>
              <a:gd name="T2" fmla="*/ 0 w 120"/>
              <a:gd name="T3" fmla="*/ 0 h 76"/>
              <a:gd name="T4" fmla="*/ 120 w 120"/>
              <a:gd name="T5" fmla="*/ 0 h 76"/>
              <a:gd name="T6" fmla="*/ 120 w 120"/>
              <a:gd name="T7" fmla="*/ 76 h 76"/>
              <a:gd name="T8" fmla="*/ 0 60000 65536"/>
              <a:gd name="T9" fmla="*/ 0 60000 65536"/>
              <a:gd name="T10" fmla="*/ 0 60000 65536"/>
              <a:gd name="T11" fmla="*/ 0 60000 65536"/>
              <a:gd name="T12" fmla="*/ 0 w 120"/>
              <a:gd name="T13" fmla="*/ 0 h 76"/>
              <a:gd name="T14" fmla="*/ 120 w 120"/>
              <a:gd name="T15" fmla="*/ 76 h 7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" h="76">
                <a:moveTo>
                  <a:pt x="120" y="76"/>
                </a:moveTo>
                <a:cubicBezTo>
                  <a:pt x="64" y="9"/>
                  <a:pt x="0" y="0"/>
                  <a:pt x="0" y="0"/>
                </a:cubicBezTo>
                <a:lnTo>
                  <a:pt x="120" y="0"/>
                </a:lnTo>
                <a:lnTo>
                  <a:pt x="120" y="76"/>
                </a:lnTo>
                <a:close/>
              </a:path>
            </a:pathLst>
          </a:custGeom>
          <a:solidFill>
            <a:srgbClr val="FFD200"/>
          </a:solidFill>
          <a:ln w="0">
            <a:solidFill>
              <a:srgbClr val="FFD2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>
              <a:defRPr/>
            </a:pPr>
            <a:endParaRPr lang="en-US" b="1">
              <a:latin typeface="Arial" charset="0"/>
              <a:ea typeface="MS PGothic"/>
            </a:endParaRPr>
          </a:p>
        </p:txBody>
      </p:sp>
      <p:sp>
        <p:nvSpPr>
          <p:cNvPr id="8" name="Freeform 14"/>
          <p:cNvSpPr>
            <a:spLocks/>
          </p:cNvSpPr>
          <p:nvPr/>
        </p:nvSpPr>
        <p:spPr bwMode="auto">
          <a:xfrm rot="10800000">
            <a:off x="0" y="5767388"/>
            <a:ext cx="2063750" cy="1090612"/>
          </a:xfrm>
          <a:custGeom>
            <a:avLst/>
            <a:gdLst>
              <a:gd name="T0" fmla="*/ 120 w 120"/>
              <a:gd name="T1" fmla="*/ 76 h 76"/>
              <a:gd name="T2" fmla="*/ 0 w 120"/>
              <a:gd name="T3" fmla="*/ 0 h 76"/>
              <a:gd name="T4" fmla="*/ 120 w 120"/>
              <a:gd name="T5" fmla="*/ 0 h 76"/>
              <a:gd name="T6" fmla="*/ 120 w 120"/>
              <a:gd name="T7" fmla="*/ 76 h 76"/>
              <a:gd name="T8" fmla="*/ 0 60000 65536"/>
              <a:gd name="T9" fmla="*/ 0 60000 65536"/>
              <a:gd name="T10" fmla="*/ 0 60000 65536"/>
              <a:gd name="T11" fmla="*/ 0 60000 65536"/>
              <a:gd name="T12" fmla="*/ 0 w 120"/>
              <a:gd name="T13" fmla="*/ 0 h 76"/>
              <a:gd name="T14" fmla="*/ 120 w 120"/>
              <a:gd name="T15" fmla="*/ 76 h 7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" h="76">
                <a:moveTo>
                  <a:pt x="120" y="76"/>
                </a:moveTo>
                <a:cubicBezTo>
                  <a:pt x="64" y="9"/>
                  <a:pt x="0" y="0"/>
                  <a:pt x="0" y="0"/>
                </a:cubicBezTo>
                <a:lnTo>
                  <a:pt x="120" y="0"/>
                </a:lnTo>
                <a:lnTo>
                  <a:pt x="120" y="76"/>
                </a:lnTo>
                <a:close/>
              </a:path>
            </a:pathLst>
          </a:custGeom>
          <a:solidFill>
            <a:srgbClr val="50B3CF"/>
          </a:solidFill>
          <a:ln w="0">
            <a:solidFill>
              <a:srgbClr val="50B3CF"/>
            </a:solidFill>
            <a:round/>
            <a:headEnd/>
            <a:tailEnd/>
          </a:ln>
        </p:spPr>
        <p:txBody>
          <a:bodyPr rot="10800000"/>
          <a:lstStyle/>
          <a:p>
            <a:pPr algn="ctr" eaLnBrk="0" hangingPunct="0">
              <a:defRPr/>
            </a:pPr>
            <a:endParaRPr lang="en-US" b="1">
              <a:latin typeface="Arial" charset="0"/>
              <a:ea typeface="MS PGothic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hdr="0" dt="0"/>
  <p:txStyles>
    <p:titleStyle>
      <a:lvl1pPr algn="ctr" rtl="0" fontAlgn="base">
        <a:spcBef>
          <a:spcPct val="0"/>
        </a:spcBef>
        <a:spcAft>
          <a:spcPct val="0"/>
        </a:spcAft>
        <a:defRPr sz="3200">
          <a:solidFill>
            <a:schemeClr val="folHlink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200">
          <a:solidFill>
            <a:schemeClr val="folHlink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200">
          <a:solidFill>
            <a:schemeClr val="folHlink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200">
          <a:solidFill>
            <a:schemeClr val="folHlink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200">
          <a:solidFill>
            <a:schemeClr val="folHlink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folHlink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folHlink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folHlink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folHlink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9"/>
          <p:cNvSpPr>
            <a:spLocks noGrp="1" noChangeArrowheads="1"/>
          </p:cNvSpPr>
          <p:nvPr>
            <p:ph type="ctrTitle"/>
          </p:nvPr>
        </p:nvSpPr>
        <p:spPr>
          <a:xfrm>
            <a:off x="361950" y="1181100"/>
            <a:ext cx="8459788" cy="2782888"/>
          </a:xfrm>
        </p:spPr>
        <p:txBody>
          <a:bodyPr/>
          <a:lstStyle/>
          <a:p>
            <a:r>
              <a:rPr lang="en-US" sz="3000" b="1" dirty="0" smtClean="0">
                <a:solidFill>
                  <a:srgbClr val="000000"/>
                </a:solidFill>
              </a:rPr>
              <a:t>Change in Vitamin D Levels Smaller and Risk of Development of Severe Vitamin D Deficiency Lower Among HIV-1-Infected, Treatment-naïve Adults Receiving TMC278 Compared with </a:t>
            </a:r>
            <a:r>
              <a:rPr lang="en-US" sz="3000" b="1" dirty="0" err="1" smtClean="0">
                <a:solidFill>
                  <a:srgbClr val="000000"/>
                </a:solidFill>
              </a:rPr>
              <a:t>Efavirenz</a:t>
            </a:r>
            <a:r>
              <a:rPr lang="en-US" sz="3000" b="1" dirty="0" smtClean="0">
                <a:solidFill>
                  <a:srgbClr val="000000"/>
                </a:solidFill>
              </a:rPr>
              <a:t>: 48-week Results from the Phase III ECHO Trial</a:t>
            </a:r>
          </a:p>
        </p:txBody>
      </p:sp>
      <p:sp>
        <p:nvSpPr>
          <p:cNvPr id="3075" name="Rectangle 10"/>
          <p:cNvSpPr>
            <a:spLocks noGrp="1" noChangeArrowheads="1"/>
          </p:cNvSpPr>
          <p:nvPr>
            <p:ph type="subTitle" idx="1"/>
          </p:nvPr>
        </p:nvSpPr>
        <p:spPr>
          <a:xfrm>
            <a:off x="561975" y="4133850"/>
            <a:ext cx="8010525" cy="2425700"/>
          </a:xfrm>
        </p:spPr>
        <p:txBody>
          <a:bodyPr/>
          <a:lstStyle/>
          <a:p>
            <a:pPr>
              <a:lnSpc>
                <a:spcPct val="80000"/>
              </a:lnSpc>
              <a:spcBef>
                <a:spcPct val="10000"/>
              </a:spcBef>
            </a:pPr>
            <a:r>
              <a:rPr lang="en-US" sz="1800" b="1" dirty="0" smtClean="0">
                <a:solidFill>
                  <a:srgbClr val="000000"/>
                </a:solidFill>
              </a:rPr>
              <a:t>D Wohl,</a:t>
            </a:r>
            <a:r>
              <a:rPr lang="en-US" sz="1800" b="1" baseline="30000" dirty="0" smtClean="0">
                <a:solidFill>
                  <a:srgbClr val="000000"/>
                </a:solidFill>
              </a:rPr>
              <a:t>1</a:t>
            </a:r>
            <a:r>
              <a:rPr lang="en-US" sz="1800" b="1" dirty="0" smtClean="0">
                <a:solidFill>
                  <a:srgbClr val="000000"/>
                </a:solidFill>
              </a:rPr>
              <a:t> M Doroana,</a:t>
            </a:r>
            <a:r>
              <a:rPr lang="en-US" sz="1800" b="1" baseline="30000" dirty="0" smtClean="0">
                <a:solidFill>
                  <a:srgbClr val="000000"/>
                </a:solidFill>
              </a:rPr>
              <a:t>2</a:t>
            </a:r>
            <a:r>
              <a:rPr lang="en-US" sz="1800" b="1" dirty="0" smtClean="0">
                <a:solidFill>
                  <a:srgbClr val="000000"/>
                </a:solidFill>
              </a:rPr>
              <a:t> C Orkin,</a:t>
            </a:r>
            <a:r>
              <a:rPr lang="en-US" sz="1800" b="1" baseline="30000" dirty="0" smtClean="0">
                <a:solidFill>
                  <a:srgbClr val="000000"/>
                </a:solidFill>
              </a:rPr>
              <a:t>3</a:t>
            </a:r>
            <a:r>
              <a:rPr lang="en-US" sz="1800" b="1" dirty="0" smtClean="0">
                <a:solidFill>
                  <a:srgbClr val="000000"/>
                </a:solidFill>
              </a:rPr>
              <a:t> JH Pilotto,</a:t>
            </a:r>
            <a:r>
              <a:rPr lang="en-US" sz="1800" b="1" baseline="30000" dirty="0" smtClean="0">
                <a:solidFill>
                  <a:srgbClr val="000000"/>
                </a:solidFill>
              </a:rPr>
              <a:t>4 </a:t>
            </a:r>
            <a:r>
              <a:rPr lang="en-US" sz="1800" b="1" dirty="0" smtClean="0">
                <a:solidFill>
                  <a:srgbClr val="000000"/>
                </a:solidFill>
              </a:rPr>
              <a:t>S Sungkanuparph,</a:t>
            </a:r>
            <a:r>
              <a:rPr lang="en-US" sz="1800" b="1" baseline="30000" dirty="0" smtClean="0">
                <a:solidFill>
                  <a:srgbClr val="000000"/>
                </a:solidFill>
              </a:rPr>
              <a:t>5</a:t>
            </a:r>
            <a:r>
              <a:rPr lang="en-US" sz="1800" b="1" dirty="0" smtClean="0">
                <a:solidFill>
                  <a:srgbClr val="000000"/>
                </a:solidFill>
              </a:rPr>
              <a:t> P Yeni,</a:t>
            </a:r>
            <a:r>
              <a:rPr lang="en-US" sz="1800" b="1" baseline="30000" dirty="0" smtClean="0">
                <a:solidFill>
                  <a:srgbClr val="000000"/>
                </a:solidFill>
              </a:rPr>
              <a:t>6</a:t>
            </a:r>
            <a:r>
              <a:rPr lang="en-US" sz="1800" b="1" dirty="0" smtClean="0">
                <a:solidFill>
                  <a:srgbClr val="000000"/>
                </a:solidFill>
              </a:rPr>
              <a:t> </a:t>
            </a:r>
            <a:br>
              <a:rPr lang="en-US" sz="1800" b="1" dirty="0" smtClean="0">
                <a:solidFill>
                  <a:srgbClr val="000000"/>
                </a:solidFill>
              </a:rPr>
            </a:br>
            <a:r>
              <a:rPr lang="en-US" sz="1800" b="1" dirty="0" smtClean="0">
                <a:solidFill>
                  <a:srgbClr val="000000"/>
                </a:solidFill>
              </a:rPr>
              <a:t>S Vanveggel,</a:t>
            </a:r>
            <a:r>
              <a:rPr lang="en-US" sz="1800" b="1" baseline="30000" dirty="0" smtClean="0">
                <a:solidFill>
                  <a:srgbClr val="000000"/>
                </a:solidFill>
              </a:rPr>
              <a:t>7</a:t>
            </a:r>
            <a:r>
              <a:rPr lang="en-US" sz="1800" b="1" dirty="0" smtClean="0">
                <a:solidFill>
                  <a:srgbClr val="000000"/>
                </a:solidFill>
              </a:rPr>
              <a:t> H Deckx,</a:t>
            </a:r>
            <a:r>
              <a:rPr lang="en-US" sz="1800" b="1" baseline="30000" dirty="0" smtClean="0">
                <a:solidFill>
                  <a:srgbClr val="000000"/>
                </a:solidFill>
              </a:rPr>
              <a:t>7</a:t>
            </a:r>
            <a:r>
              <a:rPr lang="en-US" sz="1800" b="1" dirty="0" smtClean="0">
                <a:solidFill>
                  <a:srgbClr val="000000"/>
                </a:solidFill>
              </a:rPr>
              <a:t> K Boven</a:t>
            </a:r>
            <a:r>
              <a:rPr lang="en-US" sz="1800" b="1" baseline="30000" dirty="0" smtClean="0">
                <a:solidFill>
                  <a:srgbClr val="000000"/>
                </a:solidFill>
              </a:rPr>
              <a:t>8</a:t>
            </a:r>
            <a:endParaRPr lang="en-US" sz="1400" b="1" dirty="0" smtClean="0"/>
          </a:p>
          <a:p>
            <a:pPr>
              <a:lnSpc>
                <a:spcPct val="80000"/>
              </a:lnSpc>
              <a:spcBef>
                <a:spcPct val="10000"/>
              </a:spcBef>
            </a:pPr>
            <a:endParaRPr lang="en-US" sz="1400" b="1" dirty="0" smtClean="0"/>
          </a:p>
          <a:p>
            <a:pPr>
              <a:spcBef>
                <a:spcPct val="10000"/>
              </a:spcBef>
            </a:pPr>
            <a:r>
              <a:rPr lang="en-US" sz="1200" i="1" baseline="30000" dirty="0" smtClean="0">
                <a:solidFill>
                  <a:srgbClr val="000000"/>
                </a:solidFill>
              </a:rPr>
              <a:t>1</a:t>
            </a:r>
            <a:r>
              <a:rPr lang="en-US" sz="1200" i="1" dirty="0" smtClean="0">
                <a:solidFill>
                  <a:srgbClr val="000000"/>
                </a:solidFill>
              </a:rPr>
              <a:t>The Center for AIDS Research, The University of North Carolina at Chapel Hill, NC, USA; </a:t>
            </a:r>
            <a:br>
              <a:rPr lang="en-US" sz="1200" i="1" dirty="0" smtClean="0">
                <a:solidFill>
                  <a:srgbClr val="000000"/>
                </a:solidFill>
              </a:rPr>
            </a:br>
            <a:r>
              <a:rPr lang="en-US" sz="1200" i="1" baseline="30000" dirty="0" smtClean="0">
                <a:solidFill>
                  <a:srgbClr val="000000"/>
                </a:solidFill>
              </a:rPr>
              <a:t>2</a:t>
            </a:r>
            <a:r>
              <a:rPr lang="en-US" sz="1200" i="1" dirty="0" smtClean="0">
                <a:solidFill>
                  <a:srgbClr val="000000"/>
                </a:solidFill>
              </a:rPr>
              <a:t>Hospital de Santa Maria, Lisbon, Portugal; </a:t>
            </a:r>
            <a:r>
              <a:rPr lang="en-US" sz="1200" i="1" baseline="30000" dirty="0" smtClean="0">
                <a:solidFill>
                  <a:srgbClr val="000000"/>
                </a:solidFill>
              </a:rPr>
              <a:t>3</a:t>
            </a:r>
            <a:r>
              <a:rPr lang="en-US" sz="1200" i="1" dirty="0" smtClean="0">
                <a:solidFill>
                  <a:srgbClr val="000000"/>
                </a:solidFill>
              </a:rPr>
              <a:t>Barts and the London NHS Trust, London, UK; </a:t>
            </a:r>
            <a:br>
              <a:rPr lang="en-US" sz="1200" i="1" dirty="0" smtClean="0">
                <a:solidFill>
                  <a:srgbClr val="000000"/>
                </a:solidFill>
              </a:rPr>
            </a:br>
            <a:r>
              <a:rPr lang="en-US" sz="1200" i="1" baseline="30000" dirty="0" smtClean="0">
                <a:solidFill>
                  <a:srgbClr val="000000"/>
                </a:solidFill>
              </a:rPr>
              <a:t>4</a:t>
            </a:r>
            <a:r>
              <a:rPr lang="en-US" sz="1200" i="1" dirty="0" smtClean="0">
                <a:solidFill>
                  <a:srgbClr val="000000"/>
                </a:solidFill>
              </a:rPr>
              <a:t>Hospital </a:t>
            </a:r>
            <a:r>
              <a:rPr lang="en-US" sz="1200" i="1" dirty="0" err="1" smtClean="0">
                <a:solidFill>
                  <a:srgbClr val="000000"/>
                </a:solidFill>
              </a:rPr>
              <a:t>Geral</a:t>
            </a:r>
            <a:r>
              <a:rPr lang="en-US" sz="1200" i="1" dirty="0" smtClean="0">
                <a:solidFill>
                  <a:srgbClr val="000000"/>
                </a:solidFill>
              </a:rPr>
              <a:t> de Novo Iguaçu, Novo Iguaçu, Brazil; </a:t>
            </a:r>
            <a:r>
              <a:rPr lang="en-US" sz="1200" i="1" baseline="30000" dirty="0" smtClean="0">
                <a:solidFill>
                  <a:srgbClr val="000000"/>
                </a:solidFill>
              </a:rPr>
              <a:t>5</a:t>
            </a:r>
            <a:r>
              <a:rPr lang="en-US" sz="1200" i="1" dirty="0" smtClean="0">
                <a:solidFill>
                  <a:srgbClr val="000000"/>
                </a:solidFill>
              </a:rPr>
              <a:t>Infectious Disease, Faculty of Medicine, </a:t>
            </a:r>
            <a:r>
              <a:rPr lang="en-US" sz="1200" i="1" dirty="0" err="1" smtClean="0">
                <a:solidFill>
                  <a:srgbClr val="000000"/>
                </a:solidFill>
              </a:rPr>
              <a:t>Ramathibodi</a:t>
            </a:r>
            <a:r>
              <a:rPr lang="en-US" sz="1200" i="1" dirty="0" smtClean="0">
                <a:solidFill>
                  <a:srgbClr val="000000"/>
                </a:solidFill>
              </a:rPr>
              <a:t> Hospital, Thailand; </a:t>
            </a:r>
            <a:r>
              <a:rPr lang="en-US" sz="1200" i="1" baseline="30000" dirty="0" smtClean="0">
                <a:solidFill>
                  <a:srgbClr val="000000"/>
                </a:solidFill>
              </a:rPr>
              <a:t>6</a:t>
            </a:r>
            <a:r>
              <a:rPr lang="en-US" sz="1200" i="1" dirty="0" smtClean="0">
                <a:solidFill>
                  <a:srgbClr val="000000"/>
                </a:solidFill>
              </a:rPr>
              <a:t>Hôpital Bichat, Paris, France; </a:t>
            </a:r>
            <a:r>
              <a:rPr lang="en-US" sz="1200" i="1" baseline="30000" dirty="0" smtClean="0">
                <a:solidFill>
                  <a:srgbClr val="000000"/>
                </a:solidFill>
              </a:rPr>
              <a:t>7</a:t>
            </a:r>
            <a:r>
              <a:rPr lang="en-US" sz="1200" i="1" dirty="0" smtClean="0">
                <a:solidFill>
                  <a:srgbClr val="000000"/>
                </a:solidFill>
              </a:rPr>
              <a:t>Tibotec BVBA, </a:t>
            </a:r>
            <a:r>
              <a:rPr lang="en-US" sz="1200" i="1" dirty="0" err="1" smtClean="0">
                <a:solidFill>
                  <a:srgbClr val="000000"/>
                </a:solidFill>
              </a:rPr>
              <a:t>Beerse</a:t>
            </a:r>
            <a:r>
              <a:rPr lang="en-US" sz="1200" i="1" dirty="0" smtClean="0">
                <a:solidFill>
                  <a:srgbClr val="000000"/>
                </a:solidFill>
              </a:rPr>
              <a:t>, Belgium; </a:t>
            </a:r>
            <a:br>
              <a:rPr lang="en-US" sz="1200" i="1" dirty="0" smtClean="0">
                <a:solidFill>
                  <a:srgbClr val="000000"/>
                </a:solidFill>
              </a:rPr>
            </a:br>
            <a:r>
              <a:rPr lang="en-US" sz="1200" i="1" baseline="30000" dirty="0" smtClean="0">
                <a:solidFill>
                  <a:srgbClr val="000000"/>
                </a:solidFill>
              </a:rPr>
              <a:t>8</a:t>
            </a:r>
            <a:r>
              <a:rPr lang="en-US" sz="1200" i="1" dirty="0" smtClean="0">
                <a:solidFill>
                  <a:srgbClr val="000000"/>
                </a:solidFill>
              </a:rPr>
              <a:t>Tibotec Inc., Titusville, NJ, USA 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 txBox="1">
            <a:spLocks noChangeArrowheads="1"/>
          </p:cNvSpPr>
          <p:nvPr/>
        </p:nvSpPr>
        <p:spPr bwMode="auto">
          <a:xfrm>
            <a:off x="463550" y="1690688"/>
            <a:ext cx="8107363" cy="492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Aft>
                <a:spcPct val="60000"/>
              </a:spcAft>
              <a:buFontTx/>
              <a:buChar char="•"/>
            </a:pPr>
            <a:r>
              <a:rPr lang="en-US" sz="2600" b="1" dirty="0">
                <a:solidFill>
                  <a:srgbClr val="000000"/>
                </a:solidFill>
              </a:rPr>
              <a:t>Vitamin D insufficiency and deficiency is highly prevalent among HIV-infected individuals</a:t>
            </a:r>
            <a:r>
              <a:rPr lang="en-US" sz="2600" b="1" baseline="30000" dirty="0">
                <a:solidFill>
                  <a:srgbClr val="000000"/>
                </a:solidFill>
              </a:rPr>
              <a:t>1,2</a:t>
            </a:r>
            <a:endParaRPr lang="en-US" sz="2600" b="1" dirty="0">
              <a:solidFill>
                <a:srgbClr val="000000"/>
              </a:solidFill>
            </a:endParaRPr>
          </a:p>
          <a:p>
            <a:pPr marL="342900" indent="-342900" eaLnBrk="0" hangingPunct="0">
              <a:spcAft>
                <a:spcPct val="60000"/>
              </a:spcAft>
              <a:buFontTx/>
              <a:buChar char="•"/>
            </a:pPr>
            <a:r>
              <a:rPr lang="en-US" sz="2600" b="1" dirty="0">
                <a:solidFill>
                  <a:srgbClr val="000000"/>
                </a:solidFill>
              </a:rPr>
              <a:t>EFV is associated with a reduction in vitamin D levels through induction of CYP450 enzymes</a:t>
            </a:r>
            <a:r>
              <a:rPr lang="en-US" sz="2600" b="1" baseline="30000" dirty="0">
                <a:solidFill>
                  <a:srgbClr val="000000"/>
                </a:solidFill>
              </a:rPr>
              <a:t>2−4</a:t>
            </a:r>
          </a:p>
          <a:p>
            <a:pPr marL="342900" indent="-342900" eaLnBrk="0" hangingPunct="0">
              <a:spcAft>
                <a:spcPct val="60000"/>
              </a:spcAft>
              <a:buFontTx/>
              <a:buChar char="•"/>
            </a:pPr>
            <a:r>
              <a:rPr lang="en-US" sz="2600" b="1" dirty="0">
                <a:solidFill>
                  <a:srgbClr val="000000"/>
                </a:solidFill>
              </a:rPr>
              <a:t>In the MONET trial, vitamin D levels increased in HIV-infected patients who switched from </a:t>
            </a:r>
            <a:br>
              <a:rPr lang="en-US" sz="2600" b="1" dirty="0">
                <a:solidFill>
                  <a:srgbClr val="000000"/>
                </a:solidFill>
              </a:rPr>
            </a:br>
            <a:r>
              <a:rPr lang="en-US" sz="2600" b="1" dirty="0">
                <a:solidFill>
                  <a:srgbClr val="000000"/>
                </a:solidFill>
              </a:rPr>
              <a:t>EFV-containing regimens to </a:t>
            </a:r>
            <a:r>
              <a:rPr lang="en-US" sz="2600" b="1" dirty="0" smtClean="0">
                <a:solidFill>
                  <a:srgbClr val="000000"/>
                </a:solidFill>
              </a:rPr>
              <a:t>DRV/r</a:t>
            </a:r>
            <a:r>
              <a:rPr lang="en-US" sz="2600" b="1" baseline="30000" dirty="0" smtClean="0">
                <a:solidFill>
                  <a:srgbClr val="000000"/>
                </a:solidFill>
              </a:rPr>
              <a:t>5</a:t>
            </a:r>
            <a:endParaRPr lang="en-US" sz="2600" b="1" baseline="30000" dirty="0">
              <a:solidFill>
                <a:srgbClr val="000000"/>
              </a:solidFill>
            </a:endParaRPr>
          </a:p>
        </p:txBody>
      </p:sp>
      <p:sp>
        <p:nvSpPr>
          <p:cNvPr id="6147" name="Text Box 4"/>
          <p:cNvSpPr txBox="1">
            <a:spLocks noChangeArrowheads="1"/>
          </p:cNvSpPr>
          <p:nvPr/>
        </p:nvSpPr>
        <p:spPr bwMode="auto">
          <a:xfrm>
            <a:off x="1358900" y="5686468"/>
            <a:ext cx="7585075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/>
            <a:r>
              <a:rPr lang="en-US" sz="1000" baseline="30000" dirty="0" smtClean="0">
                <a:solidFill>
                  <a:srgbClr val="000000"/>
                </a:solidFill>
              </a:rPr>
              <a:t>1</a:t>
            </a:r>
            <a:r>
              <a:rPr lang="en-US" sz="1000" dirty="0" smtClean="0">
                <a:solidFill>
                  <a:srgbClr val="000000"/>
                </a:solidFill>
              </a:rPr>
              <a:t>Wasserman </a:t>
            </a:r>
            <a:r>
              <a:rPr lang="en-US" sz="1000" dirty="0">
                <a:solidFill>
                  <a:srgbClr val="000000"/>
                </a:solidFill>
              </a:rPr>
              <a:t>P, et al. AIDS Patient Care </a:t>
            </a:r>
            <a:r>
              <a:rPr lang="en-US" sz="1000" dirty="0" smtClean="0">
                <a:solidFill>
                  <a:srgbClr val="000000"/>
                </a:solidFill>
              </a:rPr>
              <a:t>STDs </a:t>
            </a:r>
            <a:r>
              <a:rPr lang="en-US" sz="1000" dirty="0">
                <a:solidFill>
                  <a:srgbClr val="000000"/>
                </a:solidFill>
              </a:rPr>
              <a:t>2010;24:223−</a:t>
            </a:r>
            <a:r>
              <a:rPr lang="en-US" sz="1000" dirty="0" smtClean="0">
                <a:solidFill>
                  <a:srgbClr val="000000"/>
                </a:solidFill>
              </a:rPr>
              <a:t>7</a:t>
            </a:r>
            <a:br>
              <a:rPr lang="en-US" sz="1000" dirty="0" smtClean="0">
                <a:solidFill>
                  <a:srgbClr val="000000"/>
                </a:solidFill>
              </a:rPr>
            </a:br>
            <a:r>
              <a:rPr lang="en-US" sz="1000" dirty="0" smtClean="0">
                <a:solidFill>
                  <a:srgbClr val="000000"/>
                </a:solidFill>
              </a:rPr>
              <a:t> </a:t>
            </a:r>
            <a:r>
              <a:rPr lang="en-US" sz="1000" baseline="30000" dirty="0">
                <a:solidFill>
                  <a:srgbClr val="000000"/>
                </a:solidFill>
              </a:rPr>
              <a:t>2</a:t>
            </a:r>
            <a:r>
              <a:rPr lang="en-US" sz="1000" dirty="0">
                <a:solidFill>
                  <a:srgbClr val="000000"/>
                </a:solidFill>
              </a:rPr>
              <a:t>Dao CN, et al. </a:t>
            </a:r>
            <a:r>
              <a:rPr lang="en-US" sz="1000" dirty="0" err="1">
                <a:solidFill>
                  <a:srgbClr val="000000"/>
                </a:solidFill>
              </a:rPr>
              <a:t>Clin</a:t>
            </a:r>
            <a:r>
              <a:rPr lang="en-US" sz="1000" dirty="0">
                <a:solidFill>
                  <a:srgbClr val="000000"/>
                </a:solidFill>
              </a:rPr>
              <a:t> Infect </a:t>
            </a:r>
            <a:r>
              <a:rPr lang="en-US" sz="1000" dirty="0" err="1">
                <a:solidFill>
                  <a:srgbClr val="000000"/>
                </a:solidFill>
              </a:rPr>
              <a:t>Dis</a:t>
            </a:r>
            <a:r>
              <a:rPr lang="en-US" sz="1000" dirty="0">
                <a:solidFill>
                  <a:srgbClr val="000000"/>
                </a:solidFill>
              </a:rPr>
              <a:t> 2011;52:396−405</a:t>
            </a:r>
          </a:p>
          <a:p>
            <a:pPr algn="r"/>
            <a:r>
              <a:rPr lang="en-US" sz="1000" baseline="30000" dirty="0">
                <a:solidFill>
                  <a:srgbClr val="000000"/>
                </a:solidFill>
              </a:rPr>
              <a:t>3</a:t>
            </a:r>
            <a:r>
              <a:rPr lang="en-US" sz="1000" dirty="0">
                <a:solidFill>
                  <a:srgbClr val="000000"/>
                </a:solidFill>
              </a:rPr>
              <a:t>Herzmann C, et al. AIDS 2009;23:274−</a:t>
            </a:r>
            <a:r>
              <a:rPr lang="en-US" sz="1000" dirty="0" smtClean="0">
                <a:solidFill>
                  <a:srgbClr val="000000"/>
                </a:solidFill>
              </a:rPr>
              <a:t>5 </a:t>
            </a:r>
            <a:br>
              <a:rPr lang="en-US" sz="1000" dirty="0" smtClean="0">
                <a:solidFill>
                  <a:srgbClr val="000000"/>
                </a:solidFill>
              </a:rPr>
            </a:br>
            <a:r>
              <a:rPr lang="en-US" sz="1000" baseline="30000" dirty="0" smtClean="0">
                <a:solidFill>
                  <a:srgbClr val="000000"/>
                </a:solidFill>
              </a:rPr>
              <a:t>4</a:t>
            </a:r>
            <a:r>
              <a:rPr lang="en-US" sz="1000" dirty="0" smtClean="0">
                <a:solidFill>
                  <a:srgbClr val="000000"/>
                </a:solidFill>
              </a:rPr>
              <a:t>Brown </a:t>
            </a:r>
            <a:r>
              <a:rPr lang="en-US" sz="1000" dirty="0">
                <a:solidFill>
                  <a:srgbClr val="000000"/>
                </a:solidFill>
              </a:rPr>
              <a:t>TT, et al. </a:t>
            </a:r>
            <a:r>
              <a:rPr lang="en-US" sz="1000" dirty="0" err="1">
                <a:solidFill>
                  <a:srgbClr val="000000"/>
                </a:solidFill>
              </a:rPr>
              <a:t>Antivir</a:t>
            </a:r>
            <a:r>
              <a:rPr lang="en-US" sz="1000" dirty="0">
                <a:solidFill>
                  <a:srgbClr val="000000"/>
                </a:solidFill>
              </a:rPr>
              <a:t> </a:t>
            </a:r>
            <a:r>
              <a:rPr lang="en-US" sz="1000" dirty="0" err="1">
                <a:solidFill>
                  <a:srgbClr val="000000"/>
                </a:solidFill>
              </a:rPr>
              <a:t>Ther</a:t>
            </a:r>
            <a:r>
              <a:rPr lang="en-US" sz="1000" dirty="0">
                <a:solidFill>
                  <a:srgbClr val="000000"/>
                </a:solidFill>
              </a:rPr>
              <a:t> 2010;15:425−9</a:t>
            </a:r>
          </a:p>
          <a:p>
            <a:pPr algn="r"/>
            <a:r>
              <a:rPr lang="en-US" sz="1000" baseline="30000" dirty="0">
                <a:solidFill>
                  <a:srgbClr val="000000"/>
                </a:solidFill>
              </a:rPr>
              <a:t>5</a:t>
            </a:r>
            <a:r>
              <a:rPr lang="en-US" sz="1000" dirty="0">
                <a:solidFill>
                  <a:srgbClr val="000000"/>
                </a:solidFill>
              </a:rPr>
              <a:t>Fox J, et al. AIDS Res Hum Retroviruses 2011;27:29</a:t>
            </a:r>
            <a:r>
              <a:rPr lang="en-US" sz="1000" dirty="0">
                <a:solidFill>
                  <a:srgbClr val="000000"/>
                </a:solidFill>
                <a:cs typeface="Arial" pitchFamily="34" charset="0"/>
              </a:rPr>
              <a:t>–</a:t>
            </a:r>
            <a:r>
              <a:rPr lang="en-US" sz="1000" dirty="0">
                <a:solidFill>
                  <a:srgbClr val="000000"/>
                </a:solidFill>
              </a:rPr>
              <a:t>34</a:t>
            </a:r>
          </a:p>
        </p:txBody>
      </p:sp>
      <p:sp>
        <p:nvSpPr>
          <p:cNvPr id="6148" name="Rectangle 2"/>
          <p:cNvSpPr txBox="1">
            <a:spLocks noChangeArrowheads="1"/>
          </p:cNvSpPr>
          <p:nvPr/>
        </p:nvSpPr>
        <p:spPr bwMode="auto">
          <a:xfrm>
            <a:off x="573088" y="238125"/>
            <a:ext cx="7997825" cy="1176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3600" b="1">
                <a:solidFill>
                  <a:srgbClr val="000000"/>
                </a:solidFill>
              </a:rPr>
              <a:t>Background</a:t>
            </a:r>
          </a:p>
        </p:txBody>
      </p:sp>
      <p:sp>
        <p:nvSpPr>
          <p:cNvPr id="6154" name="TextBox 1"/>
          <p:cNvSpPr txBox="1">
            <a:spLocks noChangeArrowheads="1"/>
          </p:cNvSpPr>
          <p:nvPr/>
        </p:nvSpPr>
        <p:spPr bwMode="auto">
          <a:xfrm>
            <a:off x="5624513" y="6611938"/>
            <a:ext cx="331946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000" dirty="0">
                <a:solidFill>
                  <a:srgbClr val="000000"/>
                </a:solidFill>
              </a:rPr>
              <a:t>Wohl D, et al. 18th CROI 2011. Abstract O-1014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358747" y="6117355"/>
            <a:ext cx="373934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en-US" sz="1200" dirty="0">
                <a:solidFill>
                  <a:srgbClr val="000000"/>
                </a:solidFill>
              </a:rPr>
              <a:t>EFV = </a:t>
            </a:r>
            <a:r>
              <a:rPr lang="en-US" sz="1200" dirty="0" err="1">
                <a:solidFill>
                  <a:srgbClr val="000000"/>
                </a:solidFill>
              </a:rPr>
              <a:t>efavirenz</a:t>
            </a:r>
            <a:r>
              <a:rPr lang="en-US" sz="1200" dirty="0">
                <a:solidFill>
                  <a:srgbClr val="000000"/>
                </a:solidFill>
              </a:rPr>
              <a:t>; </a:t>
            </a:r>
            <a:r>
              <a:rPr lang="en-US" sz="1200" dirty="0" smtClean="0">
                <a:solidFill>
                  <a:srgbClr val="000000"/>
                </a:solidFill>
              </a:rPr>
              <a:t>CYP = </a:t>
            </a:r>
            <a:r>
              <a:rPr lang="en-US" sz="1200" dirty="0" err="1" smtClean="0">
                <a:solidFill>
                  <a:srgbClr val="000000"/>
                </a:solidFill>
              </a:rPr>
              <a:t>cytochrome</a:t>
            </a:r>
            <a:r>
              <a:rPr lang="en-US" sz="1200" dirty="0" smtClean="0">
                <a:solidFill>
                  <a:srgbClr val="000000"/>
                </a:solidFill>
              </a:rPr>
              <a:t/>
            </a:r>
            <a:br>
              <a:rPr lang="en-US" sz="1200" dirty="0" smtClean="0">
                <a:solidFill>
                  <a:srgbClr val="000000"/>
                </a:solidFill>
              </a:rPr>
            </a:br>
            <a:r>
              <a:rPr lang="en-US" sz="1200" dirty="0" smtClean="0">
                <a:solidFill>
                  <a:srgbClr val="000000"/>
                </a:solidFill>
              </a:rPr>
              <a:t>DRV/r = </a:t>
            </a:r>
            <a:r>
              <a:rPr lang="en-US" sz="1200" dirty="0" err="1" smtClean="0">
                <a:solidFill>
                  <a:srgbClr val="000000"/>
                </a:solidFill>
              </a:rPr>
              <a:t>darunavir</a:t>
            </a:r>
            <a:r>
              <a:rPr lang="en-US" sz="1200" dirty="0" smtClean="0">
                <a:solidFill>
                  <a:srgbClr val="000000"/>
                </a:solidFill>
              </a:rPr>
              <a:t>/</a:t>
            </a:r>
            <a:r>
              <a:rPr lang="en-US" sz="1200" dirty="0" err="1" smtClean="0">
                <a:solidFill>
                  <a:srgbClr val="000000"/>
                </a:solidFill>
              </a:rPr>
              <a:t>ritonavir</a:t>
            </a:r>
            <a:endParaRPr lang="en-US" sz="1200" dirty="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ext Box 4"/>
          <p:cNvSpPr txBox="1">
            <a:spLocks noChangeArrowheads="1"/>
          </p:cNvSpPr>
          <p:nvPr/>
        </p:nvSpPr>
        <p:spPr bwMode="auto">
          <a:xfrm>
            <a:off x="1358900" y="6149921"/>
            <a:ext cx="758507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/>
            <a:r>
              <a:rPr lang="nl-NL" sz="1000" dirty="0" smtClean="0">
                <a:solidFill>
                  <a:srgbClr val="000000"/>
                </a:solidFill>
              </a:rPr>
              <a:t>Modified from Van Den Bout-van den Beukel C, et al. </a:t>
            </a:r>
            <a:br>
              <a:rPr lang="nl-NL" sz="1000" dirty="0" smtClean="0">
                <a:solidFill>
                  <a:srgbClr val="000000"/>
                </a:solidFill>
              </a:rPr>
            </a:br>
            <a:r>
              <a:rPr lang="nl-NL" sz="1000" dirty="0" smtClean="0">
                <a:solidFill>
                  <a:srgbClr val="000000"/>
                </a:solidFill>
              </a:rPr>
              <a:t>Academic Thesis, Nijmegen University 2000</a:t>
            </a:r>
          </a:p>
        </p:txBody>
      </p:sp>
      <p:sp>
        <p:nvSpPr>
          <p:cNvPr id="104451" name="Text Box 3"/>
          <p:cNvSpPr txBox="1">
            <a:spLocks noChangeArrowheads="1"/>
          </p:cNvSpPr>
          <p:nvPr/>
        </p:nvSpPr>
        <p:spPr bwMode="auto">
          <a:xfrm>
            <a:off x="2133600" y="1589088"/>
            <a:ext cx="2382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700" b="1">
                <a:solidFill>
                  <a:srgbClr val="000000"/>
                </a:solidFill>
              </a:rPr>
              <a:t>7-dehydrocholesterol</a:t>
            </a:r>
          </a:p>
        </p:txBody>
      </p:sp>
      <p:sp>
        <p:nvSpPr>
          <p:cNvPr id="104452" name="Text Box 4"/>
          <p:cNvSpPr txBox="1">
            <a:spLocks noChangeArrowheads="1"/>
          </p:cNvSpPr>
          <p:nvPr/>
        </p:nvSpPr>
        <p:spPr bwMode="auto">
          <a:xfrm>
            <a:off x="2647950" y="2940050"/>
            <a:ext cx="1301750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700" b="1">
                <a:solidFill>
                  <a:srgbClr val="000000"/>
                </a:solidFill>
              </a:rPr>
              <a:t>Vitamin D3</a:t>
            </a:r>
          </a:p>
        </p:txBody>
      </p:sp>
      <p:sp>
        <p:nvSpPr>
          <p:cNvPr id="104453" name="Text Box 5"/>
          <p:cNvSpPr txBox="1">
            <a:spLocks noChangeArrowheads="1"/>
          </p:cNvSpPr>
          <p:nvPr/>
        </p:nvSpPr>
        <p:spPr bwMode="auto">
          <a:xfrm>
            <a:off x="2562225" y="2311400"/>
            <a:ext cx="16986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700" b="1">
                <a:solidFill>
                  <a:srgbClr val="000000"/>
                </a:solidFill>
              </a:rPr>
              <a:t>Pre-vitamin D3</a:t>
            </a:r>
          </a:p>
        </p:txBody>
      </p:sp>
      <p:sp>
        <p:nvSpPr>
          <p:cNvPr id="104454" name="Text Box 6"/>
          <p:cNvSpPr txBox="1">
            <a:spLocks noChangeArrowheads="1"/>
          </p:cNvSpPr>
          <p:nvPr/>
        </p:nvSpPr>
        <p:spPr bwMode="auto">
          <a:xfrm>
            <a:off x="3509963" y="1901825"/>
            <a:ext cx="641350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700" b="1">
                <a:solidFill>
                  <a:srgbClr val="000000"/>
                </a:solidFill>
              </a:rPr>
              <a:t>Skin</a:t>
            </a:r>
          </a:p>
        </p:txBody>
      </p:sp>
      <p:sp>
        <p:nvSpPr>
          <p:cNvPr id="104455" name="Text Box 7"/>
          <p:cNvSpPr txBox="1">
            <a:spLocks noChangeArrowheads="1"/>
          </p:cNvSpPr>
          <p:nvPr/>
        </p:nvSpPr>
        <p:spPr bwMode="auto">
          <a:xfrm>
            <a:off x="1209675" y="1889125"/>
            <a:ext cx="711200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700" b="1">
                <a:solidFill>
                  <a:srgbClr val="000000"/>
                </a:solidFill>
              </a:rPr>
              <a:t>UV-B</a:t>
            </a:r>
          </a:p>
        </p:txBody>
      </p:sp>
      <p:sp>
        <p:nvSpPr>
          <p:cNvPr id="104456" name="Text Box 8"/>
          <p:cNvSpPr txBox="1">
            <a:spLocks noChangeArrowheads="1"/>
          </p:cNvSpPr>
          <p:nvPr/>
        </p:nvSpPr>
        <p:spPr bwMode="auto">
          <a:xfrm>
            <a:off x="4610100" y="2940050"/>
            <a:ext cx="1301750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700" b="1">
                <a:solidFill>
                  <a:srgbClr val="000000"/>
                </a:solidFill>
              </a:rPr>
              <a:t>Vitamin D2</a:t>
            </a:r>
          </a:p>
        </p:txBody>
      </p:sp>
      <p:sp>
        <p:nvSpPr>
          <p:cNvPr id="104457" name="Text Box 9"/>
          <p:cNvSpPr txBox="1">
            <a:spLocks noChangeArrowheads="1"/>
          </p:cNvSpPr>
          <p:nvPr/>
        </p:nvSpPr>
        <p:spPr bwMode="auto">
          <a:xfrm>
            <a:off x="4829175" y="1654175"/>
            <a:ext cx="1985963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700" b="1">
                <a:solidFill>
                  <a:srgbClr val="000000"/>
                </a:solidFill>
              </a:rPr>
              <a:t>Diet/supplements</a:t>
            </a:r>
          </a:p>
        </p:txBody>
      </p:sp>
      <p:sp>
        <p:nvSpPr>
          <p:cNvPr id="104458" name="Text Box 10"/>
          <p:cNvSpPr txBox="1">
            <a:spLocks noChangeArrowheads="1"/>
          </p:cNvSpPr>
          <p:nvPr/>
        </p:nvSpPr>
        <p:spPr bwMode="auto">
          <a:xfrm>
            <a:off x="3286125" y="3217863"/>
            <a:ext cx="157321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1500" b="1" i="1" dirty="0">
                <a:solidFill>
                  <a:srgbClr val="B00000"/>
                </a:solidFill>
              </a:rPr>
              <a:t>25-hydroxylase</a:t>
            </a:r>
            <a:r>
              <a:rPr lang="en-US" sz="1500" b="1" i="1" dirty="0">
                <a:solidFill>
                  <a:srgbClr val="000000"/>
                </a:solidFill>
              </a:rPr>
              <a:t/>
            </a:r>
            <a:br>
              <a:rPr lang="en-US" sz="1500" b="1" i="1" dirty="0">
                <a:solidFill>
                  <a:srgbClr val="000000"/>
                </a:solidFill>
              </a:rPr>
            </a:br>
            <a:r>
              <a:rPr lang="en-US" sz="1500" b="1" i="1" dirty="0" smtClean="0">
                <a:solidFill>
                  <a:srgbClr val="000000"/>
                </a:solidFill>
              </a:rPr>
              <a:t>(CYP27A1)</a:t>
            </a:r>
            <a:endParaRPr lang="en-US" sz="1500" b="1" i="1" dirty="0">
              <a:solidFill>
                <a:srgbClr val="000000"/>
              </a:solidFill>
            </a:endParaRPr>
          </a:p>
        </p:txBody>
      </p:sp>
      <p:sp>
        <p:nvSpPr>
          <p:cNvPr id="104459" name="Text Box 11"/>
          <p:cNvSpPr txBox="1">
            <a:spLocks noChangeArrowheads="1"/>
          </p:cNvSpPr>
          <p:nvPr/>
        </p:nvSpPr>
        <p:spPr bwMode="auto">
          <a:xfrm>
            <a:off x="5080354" y="3695538"/>
            <a:ext cx="158729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1500" b="1" i="1" dirty="0" smtClean="0">
                <a:solidFill>
                  <a:srgbClr val="B00000"/>
                </a:solidFill>
              </a:rPr>
              <a:t>24-hydroxylase</a:t>
            </a:r>
            <a:br>
              <a:rPr lang="en-US" sz="1500" b="1" i="1" dirty="0" smtClean="0">
                <a:solidFill>
                  <a:srgbClr val="B00000"/>
                </a:solidFill>
              </a:rPr>
            </a:br>
            <a:r>
              <a:rPr lang="en-US" sz="1500" b="1" i="1" dirty="0" smtClean="0">
                <a:solidFill>
                  <a:srgbClr val="000000"/>
                </a:solidFill>
              </a:rPr>
              <a:t>(CYP24A)</a:t>
            </a:r>
          </a:p>
          <a:p>
            <a:pPr algn="ctr">
              <a:spcAft>
                <a:spcPct val="20000"/>
              </a:spcAft>
            </a:pPr>
            <a:r>
              <a:rPr lang="en-US" sz="1500" b="1" dirty="0" smtClean="0">
                <a:solidFill>
                  <a:srgbClr val="000000"/>
                </a:solidFill>
              </a:rPr>
              <a:t>(</a:t>
            </a:r>
            <a:r>
              <a:rPr lang="en-US" sz="1500" b="1" dirty="0">
                <a:solidFill>
                  <a:srgbClr val="000000"/>
                </a:solidFill>
              </a:rPr>
              <a:t>kidney)</a:t>
            </a:r>
          </a:p>
        </p:txBody>
      </p:sp>
      <p:sp>
        <p:nvSpPr>
          <p:cNvPr id="104460" name="Text Box 12"/>
          <p:cNvSpPr txBox="1">
            <a:spLocks noChangeArrowheads="1"/>
          </p:cNvSpPr>
          <p:nvPr/>
        </p:nvSpPr>
        <p:spPr bwMode="auto">
          <a:xfrm>
            <a:off x="6515100" y="4022258"/>
            <a:ext cx="2305050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700" b="1">
                <a:solidFill>
                  <a:srgbClr val="000000"/>
                </a:solidFill>
              </a:rPr>
              <a:t>24,25(OH)</a:t>
            </a:r>
            <a:r>
              <a:rPr lang="en-US" sz="1700" b="1" baseline="-25000">
                <a:solidFill>
                  <a:srgbClr val="000000"/>
                </a:solidFill>
              </a:rPr>
              <a:t>2</a:t>
            </a:r>
            <a:r>
              <a:rPr lang="en-US" sz="1700" b="1">
                <a:solidFill>
                  <a:srgbClr val="000000"/>
                </a:solidFill>
              </a:rPr>
              <a:t> vitamin D</a:t>
            </a:r>
          </a:p>
        </p:txBody>
      </p:sp>
      <p:sp>
        <p:nvSpPr>
          <p:cNvPr id="104461" name="Line 13"/>
          <p:cNvSpPr>
            <a:spLocks noChangeShapeType="1"/>
          </p:cNvSpPr>
          <p:nvPr/>
        </p:nvSpPr>
        <p:spPr bwMode="auto">
          <a:xfrm>
            <a:off x="5203825" y="4215933"/>
            <a:ext cx="13335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04463" name="Text Box 15"/>
          <p:cNvSpPr txBox="1">
            <a:spLocks noChangeArrowheads="1"/>
          </p:cNvSpPr>
          <p:nvPr/>
        </p:nvSpPr>
        <p:spPr bwMode="auto">
          <a:xfrm>
            <a:off x="6515100" y="5466322"/>
            <a:ext cx="2486025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700" b="1">
                <a:solidFill>
                  <a:srgbClr val="000000"/>
                </a:solidFill>
              </a:rPr>
              <a:t>1,24,25(OH)</a:t>
            </a:r>
            <a:r>
              <a:rPr lang="en-US" sz="1700" b="1" baseline="-25000">
                <a:solidFill>
                  <a:srgbClr val="000000"/>
                </a:solidFill>
              </a:rPr>
              <a:t>2</a:t>
            </a:r>
            <a:r>
              <a:rPr lang="en-US" sz="1700" b="1">
                <a:solidFill>
                  <a:srgbClr val="000000"/>
                </a:solidFill>
              </a:rPr>
              <a:t> vitamin D</a:t>
            </a:r>
          </a:p>
        </p:txBody>
      </p:sp>
      <p:sp>
        <p:nvSpPr>
          <p:cNvPr id="104464" name="Line 16"/>
          <p:cNvSpPr>
            <a:spLocks noChangeShapeType="1"/>
          </p:cNvSpPr>
          <p:nvPr/>
        </p:nvSpPr>
        <p:spPr bwMode="auto">
          <a:xfrm>
            <a:off x="5203825" y="5646329"/>
            <a:ext cx="13335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04465" name="Text Box 17"/>
          <p:cNvSpPr txBox="1">
            <a:spLocks noChangeArrowheads="1"/>
          </p:cNvSpPr>
          <p:nvPr/>
        </p:nvSpPr>
        <p:spPr bwMode="auto">
          <a:xfrm>
            <a:off x="2852738" y="5459972"/>
            <a:ext cx="2404826" cy="353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700" b="1" dirty="0">
                <a:solidFill>
                  <a:srgbClr val="000000"/>
                </a:solidFill>
              </a:rPr>
              <a:t>1</a:t>
            </a:r>
            <a:r>
              <a:rPr lang="en-US" sz="1700" b="1" dirty="0">
                <a:solidFill>
                  <a:srgbClr val="000000"/>
                </a:solidFill>
                <a:sym typeface="Symbol" pitchFamily="18" charset="2"/>
              </a:rPr>
              <a:t>, 25(OH)</a:t>
            </a:r>
            <a:r>
              <a:rPr lang="en-US" sz="1700" b="1" baseline="-25000" dirty="0">
                <a:solidFill>
                  <a:srgbClr val="000000"/>
                </a:solidFill>
                <a:sym typeface="Symbol" pitchFamily="18" charset="2"/>
              </a:rPr>
              <a:t>2</a:t>
            </a:r>
            <a:r>
              <a:rPr lang="en-US" sz="1700" b="1" dirty="0">
                <a:solidFill>
                  <a:srgbClr val="000000"/>
                </a:solidFill>
                <a:sym typeface="Symbol" pitchFamily="18" charset="2"/>
              </a:rPr>
              <a:t> vitamin D</a:t>
            </a:r>
          </a:p>
        </p:txBody>
      </p:sp>
      <p:sp>
        <p:nvSpPr>
          <p:cNvPr id="104466" name="Text Box 18"/>
          <p:cNvSpPr txBox="1">
            <a:spLocks noChangeArrowheads="1"/>
          </p:cNvSpPr>
          <p:nvPr/>
        </p:nvSpPr>
        <p:spPr bwMode="auto">
          <a:xfrm>
            <a:off x="2051050" y="4592479"/>
            <a:ext cx="15875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1500" b="1" i="1" dirty="0">
                <a:solidFill>
                  <a:srgbClr val="B00000"/>
                </a:solidFill>
              </a:rPr>
              <a:t>1</a:t>
            </a:r>
            <a:r>
              <a:rPr lang="en-US" sz="1500" b="1" i="1" dirty="0">
                <a:solidFill>
                  <a:srgbClr val="B00000"/>
                </a:solidFill>
                <a:sym typeface="Symbol" pitchFamily="18" charset="2"/>
              </a:rPr>
              <a:t></a:t>
            </a:r>
            <a:r>
              <a:rPr lang="en-US" sz="1500" b="1" i="1" dirty="0">
                <a:solidFill>
                  <a:srgbClr val="B00000"/>
                </a:solidFill>
              </a:rPr>
              <a:t>-</a:t>
            </a:r>
            <a:r>
              <a:rPr lang="en-US" sz="1500" b="1" i="1" dirty="0" err="1">
                <a:solidFill>
                  <a:srgbClr val="B00000"/>
                </a:solidFill>
              </a:rPr>
              <a:t>hydroxylase</a:t>
            </a:r>
            <a:r>
              <a:rPr lang="en-US" sz="1500" b="1" i="1" dirty="0">
                <a:solidFill>
                  <a:srgbClr val="000000"/>
                </a:solidFill>
              </a:rPr>
              <a:t/>
            </a:r>
            <a:br>
              <a:rPr lang="en-US" sz="1500" b="1" i="1" dirty="0">
                <a:solidFill>
                  <a:srgbClr val="000000"/>
                </a:solidFill>
              </a:rPr>
            </a:br>
            <a:r>
              <a:rPr lang="en-US" sz="1500" b="1" i="1" dirty="0" smtClean="0">
                <a:solidFill>
                  <a:srgbClr val="000000"/>
                </a:solidFill>
              </a:rPr>
              <a:t>(CYP27B1)</a:t>
            </a:r>
            <a:endParaRPr lang="en-US" sz="1500" b="1" i="1" dirty="0">
              <a:solidFill>
                <a:srgbClr val="000000"/>
              </a:solidFill>
            </a:endParaRPr>
          </a:p>
        </p:txBody>
      </p:sp>
      <p:sp>
        <p:nvSpPr>
          <p:cNvPr id="104467" name="Text Box 19"/>
          <p:cNvSpPr txBox="1">
            <a:spLocks noChangeArrowheads="1"/>
          </p:cNvSpPr>
          <p:nvPr/>
        </p:nvSpPr>
        <p:spPr bwMode="auto">
          <a:xfrm>
            <a:off x="2347608" y="5038567"/>
            <a:ext cx="9144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1500" b="1" dirty="0">
                <a:solidFill>
                  <a:srgbClr val="000000"/>
                </a:solidFill>
              </a:rPr>
              <a:t>(kidney)</a:t>
            </a:r>
          </a:p>
        </p:txBody>
      </p:sp>
      <p:sp>
        <p:nvSpPr>
          <p:cNvPr id="104468" name="Text Box 20"/>
          <p:cNvSpPr txBox="1">
            <a:spLocks noChangeArrowheads="1"/>
          </p:cNvSpPr>
          <p:nvPr/>
        </p:nvSpPr>
        <p:spPr bwMode="auto">
          <a:xfrm>
            <a:off x="3308350" y="3657600"/>
            <a:ext cx="703263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1500" b="1">
                <a:solidFill>
                  <a:srgbClr val="000000"/>
                </a:solidFill>
              </a:rPr>
              <a:t>(liver)</a:t>
            </a:r>
          </a:p>
        </p:txBody>
      </p:sp>
      <p:sp>
        <p:nvSpPr>
          <p:cNvPr id="41" name="Oval 40"/>
          <p:cNvSpPr/>
          <p:nvPr/>
        </p:nvSpPr>
        <p:spPr>
          <a:xfrm>
            <a:off x="3146612" y="3953435"/>
            <a:ext cx="1896036" cy="52443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469" name="Text Box 21"/>
          <p:cNvSpPr txBox="1">
            <a:spLocks noChangeArrowheads="1"/>
          </p:cNvSpPr>
          <p:nvPr/>
        </p:nvSpPr>
        <p:spPr bwMode="auto">
          <a:xfrm>
            <a:off x="3180884" y="4034117"/>
            <a:ext cx="1925637" cy="353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1700" b="1" dirty="0"/>
              <a:t>25(OH) vitamin </a:t>
            </a:r>
            <a:r>
              <a:rPr lang="en-US" sz="1700" b="1" dirty="0" smtClean="0"/>
              <a:t>D</a:t>
            </a:r>
            <a:endParaRPr lang="en-US" sz="1700" b="1" dirty="0"/>
          </a:p>
        </p:txBody>
      </p:sp>
      <p:sp>
        <p:nvSpPr>
          <p:cNvPr id="104470" name="Line 22"/>
          <p:cNvSpPr>
            <a:spLocks noChangeShapeType="1"/>
          </p:cNvSpPr>
          <p:nvPr/>
        </p:nvSpPr>
        <p:spPr bwMode="auto">
          <a:xfrm>
            <a:off x="2197100" y="2103438"/>
            <a:ext cx="13335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04471" name="Line 23"/>
          <p:cNvSpPr>
            <a:spLocks noChangeShapeType="1"/>
          </p:cNvSpPr>
          <p:nvPr/>
        </p:nvSpPr>
        <p:spPr bwMode="auto">
          <a:xfrm rot="5400000">
            <a:off x="3352800" y="2106613"/>
            <a:ext cx="384175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04472" name="Line 24"/>
          <p:cNvSpPr>
            <a:spLocks noChangeShapeType="1"/>
          </p:cNvSpPr>
          <p:nvPr/>
        </p:nvSpPr>
        <p:spPr bwMode="auto">
          <a:xfrm rot="5400000">
            <a:off x="3384550" y="2798763"/>
            <a:ext cx="320675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04473" name="Line 25"/>
          <p:cNvSpPr>
            <a:spLocks noChangeShapeType="1"/>
          </p:cNvSpPr>
          <p:nvPr/>
        </p:nvSpPr>
        <p:spPr bwMode="auto">
          <a:xfrm rot="5400000">
            <a:off x="4038600" y="1844676"/>
            <a:ext cx="987425" cy="136525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04474" name="Line 26"/>
          <p:cNvSpPr>
            <a:spLocks noChangeShapeType="1"/>
          </p:cNvSpPr>
          <p:nvPr/>
        </p:nvSpPr>
        <p:spPr bwMode="auto">
          <a:xfrm rot="5400000">
            <a:off x="4741069" y="2499519"/>
            <a:ext cx="950912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04475" name="Line 27"/>
          <p:cNvSpPr>
            <a:spLocks noChangeShapeType="1"/>
          </p:cNvSpPr>
          <p:nvPr/>
        </p:nvSpPr>
        <p:spPr bwMode="auto">
          <a:xfrm rot="5400000">
            <a:off x="4551362" y="3189288"/>
            <a:ext cx="582613" cy="700088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04476" name="Line 28"/>
          <p:cNvSpPr>
            <a:spLocks noChangeShapeType="1"/>
          </p:cNvSpPr>
          <p:nvPr/>
        </p:nvSpPr>
        <p:spPr bwMode="auto">
          <a:xfrm>
            <a:off x="3111500" y="3255963"/>
            <a:ext cx="425450" cy="45085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04477" name="Line 29"/>
          <p:cNvSpPr>
            <a:spLocks noChangeShapeType="1"/>
          </p:cNvSpPr>
          <p:nvPr/>
        </p:nvSpPr>
        <p:spPr bwMode="auto">
          <a:xfrm rot="5400000">
            <a:off x="3114675" y="5005947"/>
            <a:ext cx="987425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04478" name="Oval 30"/>
          <p:cNvSpPr>
            <a:spLocks noChangeArrowheads="1"/>
          </p:cNvSpPr>
          <p:nvPr/>
        </p:nvSpPr>
        <p:spPr bwMode="auto">
          <a:xfrm>
            <a:off x="1190625" y="1755775"/>
            <a:ext cx="752475" cy="619125"/>
          </a:xfrm>
          <a:prstGeom prst="ellipse">
            <a:avLst/>
          </a:prstGeom>
          <a:noFill/>
          <a:ln w="2222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4479" name="AutoShape 31"/>
          <p:cNvSpPr>
            <a:spLocks noChangeArrowheads="1"/>
          </p:cNvSpPr>
          <p:nvPr/>
        </p:nvSpPr>
        <p:spPr bwMode="auto">
          <a:xfrm>
            <a:off x="1498600" y="1546225"/>
            <a:ext cx="134938" cy="150813"/>
          </a:xfrm>
          <a:prstGeom prst="triangle">
            <a:avLst>
              <a:gd name="adj" fmla="val 50000"/>
            </a:avLst>
          </a:prstGeom>
          <a:noFill/>
          <a:ln w="222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4480" name="AutoShape 32"/>
          <p:cNvSpPr>
            <a:spLocks noChangeArrowheads="1"/>
          </p:cNvSpPr>
          <p:nvPr/>
        </p:nvSpPr>
        <p:spPr bwMode="auto">
          <a:xfrm rot="10800000">
            <a:off x="1498600" y="2435225"/>
            <a:ext cx="134938" cy="150813"/>
          </a:xfrm>
          <a:prstGeom prst="triangle">
            <a:avLst>
              <a:gd name="adj" fmla="val 50000"/>
            </a:avLst>
          </a:prstGeom>
          <a:noFill/>
          <a:ln w="222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4481" name="AutoShape 33"/>
          <p:cNvSpPr>
            <a:spLocks noChangeArrowheads="1"/>
          </p:cNvSpPr>
          <p:nvPr/>
        </p:nvSpPr>
        <p:spPr bwMode="auto">
          <a:xfrm rot="16200000">
            <a:off x="985838" y="1987550"/>
            <a:ext cx="134937" cy="150813"/>
          </a:xfrm>
          <a:prstGeom prst="triangle">
            <a:avLst>
              <a:gd name="adj" fmla="val 50000"/>
            </a:avLst>
          </a:prstGeom>
          <a:noFill/>
          <a:ln w="222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4482" name="AutoShape 34"/>
          <p:cNvSpPr>
            <a:spLocks noChangeArrowheads="1"/>
          </p:cNvSpPr>
          <p:nvPr/>
        </p:nvSpPr>
        <p:spPr bwMode="auto">
          <a:xfrm rot="16200000" flipH="1" flipV="1">
            <a:off x="2014538" y="1987550"/>
            <a:ext cx="134937" cy="150813"/>
          </a:xfrm>
          <a:prstGeom prst="triangle">
            <a:avLst>
              <a:gd name="adj" fmla="val 50000"/>
            </a:avLst>
          </a:prstGeom>
          <a:noFill/>
          <a:ln w="222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4483" name="AutoShape 35"/>
          <p:cNvSpPr>
            <a:spLocks noChangeArrowheads="1"/>
          </p:cNvSpPr>
          <p:nvPr/>
        </p:nvSpPr>
        <p:spPr bwMode="auto">
          <a:xfrm rot="-2483133">
            <a:off x="1111250" y="1689100"/>
            <a:ext cx="134938" cy="150813"/>
          </a:xfrm>
          <a:prstGeom prst="triangle">
            <a:avLst>
              <a:gd name="adj" fmla="val 50000"/>
            </a:avLst>
          </a:prstGeom>
          <a:noFill/>
          <a:ln w="222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4484" name="AutoShape 36"/>
          <p:cNvSpPr>
            <a:spLocks noChangeArrowheads="1"/>
          </p:cNvSpPr>
          <p:nvPr/>
        </p:nvSpPr>
        <p:spPr bwMode="auto">
          <a:xfrm rot="8177198">
            <a:off x="1878013" y="2297113"/>
            <a:ext cx="134937" cy="150812"/>
          </a:xfrm>
          <a:prstGeom prst="triangle">
            <a:avLst>
              <a:gd name="adj" fmla="val 50000"/>
            </a:avLst>
          </a:prstGeom>
          <a:noFill/>
          <a:ln w="222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4485" name="AutoShape 37"/>
          <p:cNvSpPr>
            <a:spLocks noChangeArrowheads="1"/>
          </p:cNvSpPr>
          <p:nvPr/>
        </p:nvSpPr>
        <p:spPr bwMode="auto">
          <a:xfrm rot="2171742">
            <a:off x="1854200" y="1657350"/>
            <a:ext cx="134938" cy="150813"/>
          </a:xfrm>
          <a:prstGeom prst="triangle">
            <a:avLst>
              <a:gd name="adj" fmla="val 50000"/>
            </a:avLst>
          </a:prstGeom>
          <a:noFill/>
          <a:ln w="222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4486" name="AutoShape 38"/>
          <p:cNvSpPr>
            <a:spLocks noChangeArrowheads="1"/>
          </p:cNvSpPr>
          <p:nvPr/>
        </p:nvSpPr>
        <p:spPr bwMode="auto">
          <a:xfrm rot="12982274">
            <a:off x="1127125" y="2300288"/>
            <a:ext cx="134938" cy="150812"/>
          </a:xfrm>
          <a:prstGeom prst="triangle">
            <a:avLst>
              <a:gd name="adj" fmla="val 50000"/>
            </a:avLst>
          </a:prstGeom>
          <a:noFill/>
          <a:ln w="222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4493" name="Rectangle 45"/>
          <p:cNvSpPr>
            <a:spLocks noGrp="1" noChangeArrowheads="1"/>
          </p:cNvSpPr>
          <p:nvPr>
            <p:ph type="title"/>
          </p:nvPr>
        </p:nvSpPr>
        <p:spPr>
          <a:xfrm>
            <a:off x="457200" y="255588"/>
            <a:ext cx="8229600" cy="1143000"/>
          </a:xfrm>
          <a:noFill/>
          <a:ln/>
        </p:spPr>
        <p:txBody>
          <a:bodyPr/>
          <a:lstStyle/>
          <a:p>
            <a:r>
              <a:rPr lang="en-US" sz="3600" b="1">
                <a:solidFill>
                  <a:srgbClr val="000000"/>
                </a:solidFill>
              </a:rPr>
              <a:t>Vitamin D metabolism</a:t>
            </a:r>
          </a:p>
        </p:txBody>
      </p:sp>
      <p:sp>
        <p:nvSpPr>
          <p:cNvPr id="43" name="TextBox 1"/>
          <p:cNvSpPr txBox="1">
            <a:spLocks noChangeArrowheads="1"/>
          </p:cNvSpPr>
          <p:nvPr/>
        </p:nvSpPr>
        <p:spPr bwMode="auto">
          <a:xfrm>
            <a:off x="5624513" y="6611938"/>
            <a:ext cx="331946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000" dirty="0">
                <a:solidFill>
                  <a:srgbClr val="000000"/>
                </a:solidFill>
              </a:rPr>
              <a:t>Wohl D, et al. 18th CROI 2011. Abstract O-1014</a:t>
            </a:r>
          </a:p>
        </p:txBody>
      </p:sp>
      <p:sp>
        <p:nvSpPr>
          <p:cNvPr id="48" name="Text Box 11"/>
          <p:cNvSpPr txBox="1">
            <a:spLocks noChangeArrowheads="1"/>
          </p:cNvSpPr>
          <p:nvPr/>
        </p:nvSpPr>
        <p:spPr bwMode="auto">
          <a:xfrm>
            <a:off x="5080354" y="5104022"/>
            <a:ext cx="158729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1500" b="1" i="1" dirty="0" smtClean="0">
                <a:solidFill>
                  <a:srgbClr val="B00000"/>
                </a:solidFill>
              </a:rPr>
              <a:t>24-hydroxylase</a:t>
            </a:r>
            <a:br>
              <a:rPr lang="en-US" sz="1500" b="1" i="1" dirty="0" smtClean="0">
                <a:solidFill>
                  <a:srgbClr val="B00000"/>
                </a:solidFill>
              </a:rPr>
            </a:br>
            <a:r>
              <a:rPr lang="en-US" sz="1500" b="1" i="1" dirty="0" smtClean="0">
                <a:solidFill>
                  <a:srgbClr val="000000"/>
                </a:solidFill>
              </a:rPr>
              <a:t>(CYP24A)</a:t>
            </a:r>
          </a:p>
          <a:p>
            <a:pPr algn="ctr">
              <a:spcAft>
                <a:spcPct val="20000"/>
              </a:spcAft>
            </a:pPr>
            <a:r>
              <a:rPr lang="en-US" sz="1500" b="1" dirty="0" smtClean="0">
                <a:solidFill>
                  <a:srgbClr val="000000"/>
                </a:solidFill>
              </a:rPr>
              <a:t>(</a:t>
            </a:r>
            <a:r>
              <a:rPr lang="en-US" sz="1500" b="1" dirty="0">
                <a:solidFill>
                  <a:srgbClr val="000000"/>
                </a:solidFill>
              </a:rPr>
              <a:t>kidney)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ontent Placeholder 2"/>
          <p:cNvSpPr>
            <a:spLocks noGrp="1"/>
          </p:cNvSpPr>
          <p:nvPr>
            <p:ph idx="1"/>
          </p:nvPr>
        </p:nvSpPr>
        <p:spPr>
          <a:xfrm>
            <a:off x="454025" y="1420160"/>
            <a:ext cx="8116888" cy="4022725"/>
          </a:xfrm>
        </p:spPr>
        <p:txBody>
          <a:bodyPr/>
          <a:lstStyle/>
          <a:p>
            <a:pPr>
              <a:spcBef>
                <a:spcPct val="0"/>
              </a:spcBef>
              <a:spcAft>
                <a:spcPct val="60000"/>
              </a:spcAft>
            </a:pPr>
            <a:r>
              <a:rPr lang="en-US" sz="3000" b="1" dirty="0" smtClean="0">
                <a:solidFill>
                  <a:srgbClr val="000000"/>
                </a:solidFill>
              </a:rPr>
              <a:t>Decreased bone mineral density and potentially:</a:t>
            </a:r>
          </a:p>
          <a:p>
            <a:pPr lvl="1">
              <a:spcBef>
                <a:spcPct val="0"/>
              </a:spcBef>
              <a:spcAft>
                <a:spcPct val="60000"/>
              </a:spcAft>
            </a:pPr>
            <a:r>
              <a:rPr lang="en-US" sz="2600" b="1" dirty="0" smtClean="0">
                <a:solidFill>
                  <a:srgbClr val="000000"/>
                </a:solidFill>
              </a:rPr>
              <a:t>Muscle weakness</a:t>
            </a:r>
          </a:p>
          <a:p>
            <a:pPr lvl="1">
              <a:spcBef>
                <a:spcPct val="0"/>
              </a:spcBef>
              <a:spcAft>
                <a:spcPct val="60000"/>
              </a:spcAft>
            </a:pPr>
            <a:r>
              <a:rPr lang="en-US" sz="2600" b="1" dirty="0" smtClean="0">
                <a:solidFill>
                  <a:srgbClr val="000000"/>
                </a:solidFill>
              </a:rPr>
              <a:t>Immune dysfunction</a:t>
            </a:r>
          </a:p>
          <a:p>
            <a:pPr lvl="1">
              <a:spcBef>
                <a:spcPct val="0"/>
              </a:spcBef>
              <a:spcAft>
                <a:spcPct val="60000"/>
              </a:spcAft>
            </a:pPr>
            <a:r>
              <a:rPr lang="en-US" sz="2600" b="1" dirty="0" smtClean="0">
                <a:solidFill>
                  <a:srgbClr val="000000"/>
                </a:solidFill>
              </a:rPr>
              <a:t>Decreased myocardial contractility</a:t>
            </a:r>
          </a:p>
          <a:p>
            <a:pPr lvl="1">
              <a:spcBef>
                <a:spcPct val="0"/>
              </a:spcBef>
              <a:spcAft>
                <a:spcPct val="60000"/>
              </a:spcAft>
            </a:pPr>
            <a:r>
              <a:rPr lang="en-US" sz="2600" b="1" dirty="0" smtClean="0">
                <a:solidFill>
                  <a:srgbClr val="000000"/>
                </a:solidFill>
              </a:rPr>
              <a:t>Hypertension</a:t>
            </a:r>
          </a:p>
          <a:p>
            <a:pPr lvl="1">
              <a:spcBef>
                <a:spcPct val="0"/>
              </a:spcBef>
              <a:spcAft>
                <a:spcPct val="60000"/>
              </a:spcAft>
            </a:pPr>
            <a:r>
              <a:rPr lang="en-GB" sz="2600" b="1" dirty="0" smtClean="0">
                <a:solidFill>
                  <a:srgbClr val="000000"/>
                </a:solidFill>
              </a:rPr>
              <a:t>Diabetes</a:t>
            </a:r>
            <a:endParaRPr lang="en-US" sz="2600" b="1" dirty="0" smtClean="0">
              <a:solidFill>
                <a:srgbClr val="000000"/>
              </a:solidFill>
            </a:endParaRPr>
          </a:p>
          <a:p>
            <a:pPr lvl="1">
              <a:spcBef>
                <a:spcPct val="0"/>
              </a:spcBef>
              <a:spcAft>
                <a:spcPct val="60000"/>
              </a:spcAft>
            </a:pPr>
            <a:r>
              <a:rPr lang="en-US" sz="2600" b="1" dirty="0" smtClean="0">
                <a:solidFill>
                  <a:srgbClr val="000000"/>
                </a:solidFill>
              </a:rPr>
              <a:t>Cancer</a:t>
            </a:r>
            <a:endParaRPr lang="en-US" sz="2600" b="1" dirty="0" smtClean="0"/>
          </a:p>
        </p:txBody>
      </p:sp>
      <p:sp>
        <p:nvSpPr>
          <p:cNvPr id="5123" name="Rectangle 2"/>
          <p:cNvSpPr txBox="1">
            <a:spLocks noChangeArrowheads="1"/>
          </p:cNvSpPr>
          <p:nvPr/>
        </p:nvSpPr>
        <p:spPr bwMode="auto">
          <a:xfrm>
            <a:off x="457200" y="55563"/>
            <a:ext cx="8229600" cy="117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3600" b="1" dirty="0">
                <a:solidFill>
                  <a:srgbClr val="000000"/>
                </a:solidFill>
              </a:rPr>
              <a:t>Vitamin D deficiency and </a:t>
            </a:r>
            <a:br>
              <a:rPr lang="en-US" sz="3600" b="1" dirty="0">
                <a:solidFill>
                  <a:srgbClr val="000000"/>
                </a:solidFill>
              </a:rPr>
            </a:br>
            <a:r>
              <a:rPr lang="en-US" sz="3600" b="1" dirty="0" smtClean="0">
                <a:solidFill>
                  <a:srgbClr val="000000"/>
                </a:solidFill>
              </a:rPr>
              <a:t>clinical </a:t>
            </a:r>
            <a:r>
              <a:rPr lang="en-US" sz="3600" b="1" dirty="0">
                <a:solidFill>
                  <a:srgbClr val="000000"/>
                </a:solidFill>
              </a:rPr>
              <a:t>implications</a:t>
            </a:r>
            <a:r>
              <a:rPr lang="en-US" sz="3600" b="1" baseline="30000" dirty="0">
                <a:solidFill>
                  <a:srgbClr val="000000"/>
                </a:solidFill>
              </a:rPr>
              <a:t>1</a:t>
            </a:r>
          </a:p>
        </p:txBody>
      </p:sp>
      <p:sp>
        <p:nvSpPr>
          <p:cNvPr id="6" name="TextBox 1"/>
          <p:cNvSpPr txBox="1">
            <a:spLocks noChangeArrowheads="1"/>
          </p:cNvSpPr>
          <p:nvPr/>
        </p:nvSpPr>
        <p:spPr bwMode="auto">
          <a:xfrm>
            <a:off x="5624513" y="6611938"/>
            <a:ext cx="331946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000" dirty="0">
                <a:solidFill>
                  <a:srgbClr val="000000"/>
                </a:solidFill>
              </a:rPr>
              <a:t>Wohl D, et al. 18th CROI 2011. Abstract O-1014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358900" y="6302021"/>
            <a:ext cx="7585075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/>
            <a:r>
              <a:rPr lang="sv-SE" sz="1000" baseline="30000" dirty="0" smtClean="0">
                <a:solidFill>
                  <a:srgbClr val="000000"/>
                </a:solidFill>
              </a:rPr>
              <a:t>1</a:t>
            </a:r>
            <a:r>
              <a:rPr lang="sv-SE" sz="1000" dirty="0" smtClean="0">
                <a:solidFill>
                  <a:srgbClr val="000000"/>
                </a:solidFill>
              </a:rPr>
              <a:t>Holick MF. N Eng J Med 2007;357:266–81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 txBox="1">
            <a:spLocks noChangeArrowheads="1"/>
          </p:cNvSpPr>
          <p:nvPr/>
        </p:nvSpPr>
        <p:spPr bwMode="auto">
          <a:xfrm>
            <a:off x="573088" y="254000"/>
            <a:ext cx="79978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3600" b="1">
                <a:solidFill>
                  <a:srgbClr val="000000"/>
                </a:solidFill>
              </a:rPr>
              <a:t>Objectives of analysis</a:t>
            </a:r>
          </a:p>
        </p:txBody>
      </p:sp>
      <p:sp>
        <p:nvSpPr>
          <p:cNvPr id="7174" name="TextBox 1"/>
          <p:cNvSpPr txBox="1">
            <a:spLocks noChangeArrowheads="1"/>
          </p:cNvSpPr>
          <p:nvPr/>
        </p:nvSpPr>
        <p:spPr bwMode="auto">
          <a:xfrm>
            <a:off x="1415440" y="5756487"/>
            <a:ext cx="71993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spAutoFit/>
          </a:bodyPr>
          <a:lstStyle/>
          <a:p>
            <a:r>
              <a:rPr lang="en-US" sz="1200" baseline="30000" dirty="0" smtClean="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†</a:t>
            </a:r>
            <a:r>
              <a:rPr lang="en-US" sz="1200" dirty="0" smtClean="0">
                <a:solidFill>
                  <a:srgbClr val="000000"/>
                </a:solidFill>
              </a:rPr>
              <a:t>Serum </a:t>
            </a:r>
            <a:r>
              <a:rPr lang="en-US" sz="1200" dirty="0">
                <a:solidFill>
                  <a:srgbClr val="000000"/>
                </a:solidFill>
              </a:rPr>
              <a:t>levels of 25(OH)D reflect vitamin D produced </a:t>
            </a:r>
            <a:r>
              <a:rPr lang="en-US" sz="1200" dirty="0" err="1">
                <a:solidFill>
                  <a:srgbClr val="000000"/>
                </a:solidFill>
              </a:rPr>
              <a:t>cutaneously</a:t>
            </a:r>
            <a:r>
              <a:rPr lang="en-US" sz="1200" dirty="0">
                <a:solidFill>
                  <a:srgbClr val="000000"/>
                </a:solidFill>
              </a:rPr>
              <a:t> and that obtained from food</a:t>
            </a:r>
            <a:br>
              <a:rPr lang="en-US" sz="1200" dirty="0">
                <a:solidFill>
                  <a:srgbClr val="000000"/>
                </a:solidFill>
              </a:rPr>
            </a:br>
            <a:r>
              <a:rPr lang="en-US" sz="1200" dirty="0">
                <a:solidFill>
                  <a:srgbClr val="000000"/>
                </a:solidFill>
              </a:rPr>
              <a:t>and supplements, and 25(OH)D has a long circulating half-life of 15 </a:t>
            </a:r>
            <a:r>
              <a:rPr lang="en-US" sz="1200" dirty="0" smtClean="0">
                <a:solidFill>
                  <a:srgbClr val="000000"/>
                </a:solidFill>
              </a:rPr>
              <a:t>days</a:t>
            </a:r>
            <a:endParaRPr lang="en-US" sz="1200" baseline="30000" dirty="0">
              <a:solidFill>
                <a:srgbClr val="000000"/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657225" y="1631950"/>
            <a:ext cx="8029575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ts val="1200"/>
              </a:spcBef>
              <a:spcAft>
                <a:spcPts val="600"/>
              </a:spcAft>
              <a:buFontTx/>
              <a:buChar char="•"/>
            </a:pPr>
            <a:r>
              <a:rPr lang="en-US" sz="2400" b="1" dirty="0">
                <a:solidFill>
                  <a:srgbClr val="000000"/>
                </a:solidFill>
              </a:rPr>
              <a:t>To compare TMC278 </a:t>
            </a:r>
            <a:r>
              <a:rPr lang="en-US" sz="2400" b="1" dirty="0" smtClean="0">
                <a:solidFill>
                  <a:srgbClr val="000000"/>
                </a:solidFill>
              </a:rPr>
              <a:t>(</a:t>
            </a:r>
            <a:r>
              <a:rPr lang="en-US" sz="2400" b="1" dirty="0" err="1" smtClean="0">
                <a:solidFill>
                  <a:srgbClr val="000000"/>
                </a:solidFill>
              </a:rPr>
              <a:t>rilpivirine</a:t>
            </a:r>
            <a:r>
              <a:rPr lang="en-US" sz="2400" b="1" dirty="0" smtClean="0">
                <a:solidFill>
                  <a:srgbClr val="000000"/>
                </a:solidFill>
              </a:rPr>
              <a:t>) </a:t>
            </a:r>
            <a:r>
              <a:rPr lang="en-US" sz="2400" b="1" dirty="0" err="1" smtClean="0">
                <a:solidFill>
                  <a:srgbClr val="000000"/>
                </a:solidFill>
              </a:rPr>
              <a:t>vs</a:t>
            </a:r>
            <a:r>
              <a:rPr lang="en-US" sz="2400" b="1" dirty="0" smtClean="0">
                <a:solidFill>
                  <a:srgbClr val="000000"/>
                </a:solidFill>
              </a:rPr>
              <a:t> </a:t>
            </a:r>
            <a:r>
              <a:rPr lang="en-US" sz="2400" b="1" dirty="0">
                <a:solidFill>
                  <a:srgbClr val="000000"/>
                </a:solidFill>
              </a:rPr>
              <a:t>EFV in the Phase III ECHO* trial over 48 weeks, for changes in:</a:t>
            </a:r>
          </a:p>
          <a:p>
            <a:pPr marL="742950" lvl="1" indent="-285750" eaLnBrk="0" hangingPunct="0">
              <a:spcBef>
                <a:spcPts val="1200"/>
              </a:spcBef>
              <a:spcAft>
                <a:spcPts val="600"/>
              </a:spcAft>
              <a:buFontTx/>
              <a:buChar char="–"/>
            </a:pPr>
            <a:r>
              <a:rPr lang="en-US" sz="2000" b="1" dirty="0">
                <a:solidFill>
                  <a:srgbClr val="000000"/>
                </a:solidFill>
              </a:rPr>
              <a:t>Serum levels of </a:t>
            </a:r>
            <a:r>
              <a:rPr lang="en-US" sz="2000" b="1" dirty="0" smtClean="0">
                <a:solidFill>
                  <a:srgbClr val="000000"/>
                </a:solidFill>
              </a:rPr>
              <a:t>25-hydroxyvitamin </a:t>
            </a:r>
            <a:r>
              <a:rPr lang="en-US" sz="2000" b="1" dirty="0">
                <a:solidFill>
                  <a:srgbClr val="000000"/>
                </a:solidFill>
              </a:rPr>
              <a:t>D [25(OH)D], </a:t>
            </a:r>
            <a:r>
              <a:rPr lang="en-GB" sz="2000" b="1" dirty="0" smtClean="0">
                <a:solidFill>
                  <a:srgbClr val="000000"/>
                </a:solidFill>
              </a:rPr>
              <a:t>a standard </a:t>
            </a:r>
            <a:r>
              <a:rPr lang="en-GB" sz="2000" b="1" dirty="0">
                <a:solidFill>
                  <a:srgbClr val="000000"/>
                </a:solidFill>
              </a:rPr>
              <a:t>indicator of vitamin D status</a:t>
            </a:r>
            <a:r>
              <a:rPr lang="en-US" sz="2000" b="1" baseline="30000" dirty="0" smtClean="0">
                <a:solidFill>
                  <a:srgbClr val="000000"/>
                </a:solidFill>
              </a:rPr>
              <a:t>†,1 </a:t>
            </a:r>
            <a:endParaRPr lang="en-US" sz="2000" b="1" baseline="30000" dirty="0">
              <a:solidFill>
                <a:srgbClr val="000000"/>
              </a:solidFill>
            </a:endParaRPr>
          </a:p>
          <a:p>
            <a:pPr marL="742950" lvl="1" indent="-285750" eaLnBrk="0" hangingPunct="0">
              <a:spcBef>
                <a:spcPts val="1200"/>
              </a:spcBef>
              <a:spcAft>
                <a:spcPts val="600"/>
              </a:spcAft>
              <a:buFontTx/>
              <a:buChar char="–"/>
            </a:pPr>
            <a:r>
              <a:rPr lang="en-US" sz="2000" b="1" dirty="0">
                <a:solidFill>
                  <a:srgbClr val="000000"/>
                </a:solidFill>
              </a:rPr>
              <a:t>25(OH)D deficiency status</a:t>
            </a:r>
          </a:p>
          <a:p>
            <a:pPr marL="342900" indent="-342900" eaLnBrk="0" hangingPunct="0">
              <a:spcBef>
                <a:spcPts val="1200"/>
              </a:spcBef>
              <a:spcAft>
                <a:spcPts val="600"/>
              </a:spcAft>
              <a:buFontTx/>
              <a:buChar char="•"/>
            </a:pPr>
            <a:r>
              <a:rPr lang="en-US" sz="2400" b="1" dirty="0">
                <a:solidFill>
                  <a:srgbClr val="000000"/>
                </a:solidFill>
              </a:rPr>
              <a:t>To compare the proportions of patients with 25(OH)D insufficiency/deficiency at baseline who </a:t>
            </a:r>
            <a:r>
              <a:rPr lang="en-US" sz="2400" b="1" dirty="0" smtClean="0">
                <a:solidFill>
                  <a:srgbClr val="000000"/>
                </a:solidFill>
              </a:rPr>
              <a:t>progress to </a:t>
            </a:r>
            <a:r>
              <a:rPr lang="en-US" sz="2400" b="1" dirty="0">
                <a:solidFill>
                  <a:srgbClr val="000000"/>
                </a:solidFill>
              </a:rPr>
              <a:t>severe deficiency at Week 48 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358900" y="6167820"/>
            <a:ext cx="758507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/>
            <a:r>
              <a:rPr lang="en-GB" sz="1000" baseline="30000" dirty="0" smtClean="0">
                <a:solidFill>
                  <a:srgbClr val="000000"/>
                </a:solidFill>
              </a:rPr>
              <a:t>1</a:t>
            </a:r>
            <a:r>
              <a:rPr lang="en-GB" sz="1000" dirty="0" smtClean="0">
                <a:solidFill>
                  <a:srgbClr val="000000"/>
                </a:solidFill>
              </a:rPr>
              <a:t>NIH dietary supplement website: </a:t>
            </a:r>
            <a:br>
              <a:rPr lang="en-GB" sz="1000" dirty="0" smtClean="0">
                <a:solidFill>
                  <a:srgbClr val="000000"/>
                </a:solidFill>
              </a:rPr>
            </a:br>
            <a:r>
              <a:rPr lang="en-GB" sz="1000" dirty="0" smtClean="0">
                <a:solidFill>
                  <a:srgbClr val="000000"/>
                </a:solidFill>
              </a:rPr>
              <a:t>http://ods.od.nih.gov/factsheets/vitamind/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358747" y="6117355"/>
            <a:ext cx="373934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</a:rPr>
              <a:t/>
            </a:r>
            <a:br>
              <a:rPr lang="en-US" sz="1200" dirty="0" smtClean="0">
                <a:solidFill>
                  <a:srgbClr val="000000"/>
                </a:solidFill>
              </a:rPr>
            </a:br>
            <a:r>
              <a:rPr lang="en-US" sz="1200" dirty="0" smtClean="0">
                <a:solidFill>
                  <a:srgbClr val="000000"/>
                </a:solidFill>
              </a:rPr>
              <a:t>*</a:t>
            </a:r>
            <a:r>
              <a:rPr lang="en-US" sz="1200" dirty="0" err="1" smtClean="0">
                <a:solidFill>
                  <a:srgbClr val="000000"/>
                </a:solidFill>
              </a:rPr>
              <a:t>ClinicalTrials.gov</a:t>
            </a:r>
            <a:r>
              <a:rPr lang="en-US" sz="1200" dirty="0" smtClean="0">
                <a:solidFill>
                  <a:srgbClr val="000000"/>
                </a:solidFill>
              </a:rPr>
              <a:t> registry number NCT00540449</a:t>
            </a:r>
          </a:p>
        </p:txBody>
      </p:sp>
      <p:sp>
        <p:nvSpPr>
          <p:cNvPr id="10" name="TextBox 1"/>
          <p:cNvSpPr txBox="1">
            <a:spLocks noChangeArrowheads="1"/>
          </p:cNvSpPr>
          <p:nvPr/>
        </p:nvSpPr>
        <p:spPr bwMode="auto">
          <a:xfrm>
            <a:off x="5624513" y="6611938"/>
            <a:ext cx="331946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000" dirty="0">
                <a:solidFill>
                  <a:srgbClr val="000000"/>
                </a:solidFill>
              </a:rPr>
              <a:t>Wohl D, et al. 18th CROI 2011. Abstract O-1014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6"/>
          <p:cNvSpPr txBox="1">
            <a:spLocks noChangeArrowheads="1"/>
          </p:cNvSpPr>
          <p:nvPr/>
        </p:nvSpPr>
        <p:spPr bwMode="auto">
          <a:xfrm>
            <a:off x="457200" y="1558251"/>
            <a:ext cx="8229600" cy="496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80000"/>
              </a:lnSpc>
              <a:spcBef>
                <a:spcPct val="4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ECHO and THRIVE are randomized, double-blind, double-dummy, Phase III clinical trials</a:t>
            </a:r>
            <a:r>
              <a:rPr kumimoji="0" lang="en-GB" b="1" i="0" u="none" strike="noStrike" kern="0" cap="none" spc="0" normalizeH="0" baseline="3000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</a:t>
            </a:r>
          </a:p>
          <a:p>
            <a:pPr marL="342900" marR="0" lvl="0" indent="-342900" algn="l" defTabSz="914400" rtl="0" eaLnBrk="0" fontAlgn="base" latinLnBrk="0" hangingPunct="0">
              <a:lnSpc>
                <a:spcPct val="80000"/>
              </a:lnSpc>
              <a:spcBef>
                <a:spcPct val="4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endParaRPr kumimoji="0" lang="en-GB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80000"/>
              </a:lnSpc>
              <a:spcBef>
                <a:spcPct val="4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endParaRPr kumimoji="0" lang="en-GB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80000"/>
              </a:lnSpc>
              <a:spcBef>
                <a:spcPct val="4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endParaRPr kumimoji="0" lang="en-GB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80000"/>
              </a:lnSpc>
              <a:spcBef>
                <a:spcPct val="4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endParaRPr kumimoji="0" lang="en-GB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80000"/>
              </a:lnSpc>
              <a:spcBef>
                <a:spcPct val="4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endParaRPr kumimoji="0" lang="en-GB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ct val="4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endParaRPr kumimoji="0" lang="en-GB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ct val="4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endParaRPr kumimoji="0" lang="en-GB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 ECHO and THRIVE, TMC278 was non-inferior to EFV in confirmed response (viral load &lt;50 copies/</a:t>
            </a:r>
            <a:r>
              <a:rPr kumimoji="0" lang="en-GB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mL</a:t>
            </a:r>
            <a:r>
              <a:rPr kumimoji="0" lang="en-GB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ITT-TLOVR) at Week 48 (primary objective)</a:t>
            </a:r>
            <a:r>
              <a:rPr kumimoji="0" lang="en-GB" b="1" i="0" u="none" strike="noStrike" kern="0" cap="none" spc="0" normalizeH="0" baseline="3000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</a:t>
            </a:r>
          </a:p>
          <a:p>
            <a:pPr marL="342900" marR="0" lvl="0" indent="-342900" algn="l" defTabSz="914400" rtl="0" eaLnBrk="0" fontAlgn="base" latinLnBrk="0" hangingPunct="0">
              <a:lnSpc>
                <a:spcPct val="80000"/>
              </a:lnSpc>
              <a:spcBef>
                <a:spcPct val="4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TMC278 had a more favorable safety and tolerability profile than EFV</a:t>
            </a:r>
            <a:r>
              <a:rPr kumimoji="0" lang="en-US" b="1" i="0" u="none" strike="noStrike" kern="0" cap="none" spc="0" normalizeH="0" baseline="3000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</a:t>
            </a:r>
          </a:p>
          <a:p>
            <a:pPr marL="342900" lvl="0" indent="-342900" eaLnBrk="0" hangingPunct="0">
              <a:lnSpc>
                <a:spcPct val="80000"/>
              </a:lnSpc>
              <a:spcBef>
                <a:spcPct val="40000"/>
              </a:spcBef>
              <a:spcAft>
                <a:spcPct val="30000"/>
              </a:spcAft>
              <a:buFontTx/>
              <a:buChar char="•"/>
              <a:defRPr/>
            </a:pPr>
            <a:r>
              <a:rPr lang="en-GB" b="1" kern="0" dirty="0" smtClean="0">
                <a:solidFill>
                  <a:srgbClr val="000000"/>
                </a:solidFill>
                <a:latin typeface="+mn-lt"/>
              </a:rPr>
              <a:t>A once-daily single-tablet regimen of TMC278 and TDF/FTC is under development</a:t>
            </a:r>
            <a:r>
              <a:rPr lang="en-GB" b="1" kern="0" baseline="30000" dirty="0" smtClean="0">
                <a:solidFill>
                  <a:srgbClr val="000000"/>
                </a:solidFill>
                <a:latin typeface="+mn-lt"/>
              </a:rPr>
              <a:t>2</a:t>
            </a:r>
          </a:p>
          <a:p>
            <a:pPr marL="342900" marR="0" lvl="0" indent="-342900" algn="l" defTabSz="914400" rtl="0" eaLnBrk="0" fontAlgn="base" latinLnBrk="0" hangingPunct="0">
              <a:lnSpc>
                <a:spcPct val="80000"/>
              </a:lnSpc>
              <a:spcBef>
                <a:spcPct val="4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endParaRPr kumimoji="0" lang="en-GB" sz="1800" b="1" i="0" u="none" strike="noStrike" kern="0" cap="none" spc="0" normalizeH="0" baseline="3000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584200" y="3109500"/>
            <a:ext cx="2292350" cy="1098550"/>
          </a:xfrm>
          <a:prstGeom prst="rect">
            <a:avLst/>
          </a:prstGeom>
          <a:noFill/>
          <a:ln w="28575">
            <a:solidFill>
              <a:schemeClr val="bg2">
                <a:lumMod val="5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tabLst>
                <a:tab pos="100013" algn="l"/>
              </a:tabLst>
            </a:pPr>
            <a:r>
              <a:rPr lang="en-US" b="1" dirty="0" smtClean="0">
                <a:solidFill>
                  <a:srgbClr val="002060"/>
                </a:solidFill>
              </a:rPr>
              <a:t>N=690 </a:t>
            </a:r>
            <a:r>
              <a:rPr lang="en-US" b="1" dirty="0">
                <a:solidFill>
                  <a:srgbClr val="002060"/>
                </a:solidFill>
              </a:rPr>
              <a:t/>
            </a:r>
            <a:br>
              <a:rPr lang="en-US" b="1" dirty="0">
                <a:solidFill>
                  <a:srgbClr val="002060"/>
                </a:solidFill>
              </a:rPr>
            </a:br>
            <a:r>
              <a:rPr lang="en-US" b="1" dirty="0">
                <a:solidFill>
                  <a:srgbClr val="002060"/>
                </a:solidFill>
              </a:rPr>
              <a:t>treatment-naïve, </a:t>
            </a:r>
            <a:br>
              <a:rPr lang="en-US" b="1" dirty="0">
                <a:solidFill>
                  <a:srgbClr val="002060"/>
                </a:solidFill>
              </a:rPr>
            </a:br>
            <a:r>
              <a:rPr lang="en-US" b="1" dirty="0">
                <a:solidFill>
                  <a:srgbClr val="002060"/>
                </a:solidFill>
              </a:rPr>
              <a:t>HIV-1-infected adult patients</a:t>
            </a:r>
          </a:p>
        </p:txBody>
      </p:sp>
      <p:sp>
        <p:nvSpPr>
          <p:cNvPr id="69640" name="Text Box 14"/>
          <p:cNvSpPr txBox="1">
            <a:spLocks noChangeArrowheads="1"/>
          </p:cNvSpPr>
          <p:nvPr/>
        </p:nvSpPr>
        <p:spPr bwMode="auto">
          <a:xfrm>
            <a:off x="3767138" y="2671350"/>
            <a:ext cx="4646612" cy="712788"/>
          </a:xfrm>
          <a:prstGeom prst="rect">
            <a:avLst/>
          </a:prstGeom>
          <a:solidFill>
            <a:srgbClr val="002060"/>
          </a:solidFill>
          <a:ln w="2857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50000"/>
              </a:spcBef>
              <a:tabLst>
                <a:tab pos="100013" algn="l"/>
              </a:tabLst>
            </a:pPr>
            <a:r>
              <a:rPr lang="en-US" b="1">
                <a:solidFill>
                  <a:schemeClr val="bg1"/>
                </a:solidFill>
              </a:rPr>
              <a:t>TMC278 25 mg qd + EFV placebo qd + TDF/FTC (N=346)</a:t>
            </a:r>
          </a:p>
        </p:txBody>
      </p:sp>
      <p:sp>
        <p:nvSpPr>
          <p:cNvPr id="69641" name="Text Box 14"/>
          <p:cNvSpPr txBox="1">
            <a:spLocks noChangeArrowheads="1"/>
          </p:cNvSpPr>
          <p:nvPr/>
        </p:nvSpPr>
        <p:spPr bwMode="auto">
          <a:xfrm>
            <a:off x="3790950" y="3844513"/>
            <a:ext cx="4630738" cy="604837"/>
          </a:xfrm>
          <a:prstGeom prst="rect">
            <a:avLst/>
          </a:prstGeom>
          <a:solidFill>
            <a:srgbClr val="B89900"/>
          </a:solidFill>
          <a:ln w="2857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50000"/>
              </a:spcBef>
              <a:tabLst>
                <a:tab pos="100013" algn="l"/>
              </a:tabLst>
            </a:pPr>
            <a:r>
              <a:rPr lang="en-US" b="1">
                <a:solidFill>
                  <a:schemeClr val="bg1"/>
                </a:solidFill>
              </a:rPr>
              <a:t>EFV 600 mg qd + TMC278 placebo qd + TDF/FTC (N=344)</a:t>
            </a:r>
          </a:p>
        </p:txBody>
      </p:sp>
      <p:cxnSp>
        <p:nvCxnSpPr>
          <p:cNvPr id="69642" name="AutoShape 45"/>
          <p:cNvCxnSpPr>
            <a:cxnSpLocks noChangeShapeType="1"/>
            <a:stCxn id="7" idx="3"/>
            <a:endCxn id="69641" idx="1"/>
          </p:cNvCxnSpPr>
          <p:nvPr/>
        </p:nvCxnSpPr>
        <p:spPr bwMode="auto">
          <a:xfrm>
            <a:off x="2890838" y="3658775"/>
            <a:ext cx="900112" cy="488950"/>
          </a:xfrm>
          <a:prstGeom prst="straightConnector1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</p:spPr>
      </p:cxnSp>
      <p:cxnSp>
        <p:nvCxnSpPr>
          <p:cNvPr id="69643" name="AutoShape 44"/>
          <p:cNvCxnSpPr>
            <a:cxnSpLocks noChangeShapeType="1"/>
            <a:stCxn id="7" idx="3"/>
            <a:endCxn id="69640" idx="1"/>
          </p:cNvCxnSpPr>
          <p:nvPr/>
        </p:nvCxnSpPr>
        <p:spPr bwMode="auto">
          <a:xfrm flipV="1">
            <a:off x="2890838" y="3028538"/>
            <a:ext cx="876300" cy="630237"/>
          </a:xfrm>
          <a:prstGeom prst="straightConnector1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</p:spPr>
      </p:cxnSp>
      <p:sp>
        <p:nvSpPr>
          <p:cNvPr id="69644" name="TextBox 35"/>
          <p:cNvSpPr txBox="1">
            <a:spLocks noChangeArrowheads="1"/>
          </p:cNvSpPr>
          <p:nvPr/>
        </p:nvSpPr>
        <p:spPr bwMode="auto">
          <a:xfrm>
            <a:off x="3157538" y="3419063"/>
            <a:ext cx="609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solidFill>
                  <a:srgbClr val="000000"/>
                </a:solidFill>
              </a:rPr>
              <a:t>1:1</a:t>
            </a:r>
          </a:p>
        </p:txBody>
      </p:sp>
      <p:sp>
        <p:nvSpPr>
          <p:cNvPr id="69645" name="TextBox 36"/>
          <p:cNvSpPr txBox="1">
            <a:spLocks noChangeArrowheads="1"/>
          </p:cNvSpPr>
          <p:nvPr/>
        </p:nvSpPr>
        <p:spPr bwMode="auto">
          <a:xfrm>
            <a:off x="4889500" y="1977613"/>
            <a:ext cx="25400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>
                <a:solidFill>
                  <a:srgbClr val="B00000"/>
                </a:solidFill>
              </a:rPr>
              <a:t>48-week </a:t>
            </a:r>
            <a:br>
              <a:rPr lang="en-US" sz="1400" b="1">
                <a:solidFill>
                  <a:srgbClr val="B00000"/>
                </a:solidFill>
              </a:rPr>
            </a:br>
            <a:r>
              <a:rPr lang="en-US" sz="1400" b="1">
                <a:solidFill>
                  <a:srgbClr val="B00000"/>
                </a:solidFill>
              </a:rPr>
              <a:t>primary analysis</a:t>
            </a:r>
          </a:p>
        </p:txBody>
      </p:sp>
      <p:sp>
        <p:nvSpPr>
          <p:cNvPr id="69646" name="Isosceles Triangle 49"/>
          <p:cNvSpPr>
            <a:spLocks noChangeArrowheads="1"/>
          </p:cNvSpPr>
          <p:nvPr/>
        </p:nvSpPr>
        <p:spPr bwMode="auto">
          <a:xfrm flipV="1">
            <a:off x="6067425" y="2488788"/>
            <a:ext cx="152400" cy="152400"/>
          </a:xfrm>
          <a:prstGeom prst="triangle">
            <a:avLst>
              <a:gd name="adj" fmla="val 50000"/>
            </a:avLst>
          </a:prstGeom>
          <a:solidFill>
            <a:srgbClr val="B00000"/>
          </a:solidFill>
          <a:ln w="0">
            <a:noFill/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endParaRPr lang="en-GB" sz="1100" b="1"/>
          </a:p>
        </p:txBody>
      </p:sp>
      <p:sp>
        <p:nvSpPr>
          <p:cNvPr id="69647" name="TextBox 43"/>
          <p:cNvSpPr txBox="1">
            <a:spLocks noChangeArrowheads="1"/>
          </p:cNvSpPr>
          <p:nvPr/>
        </p:nvSpPr>
        <p:spPr bwMode="auto">
          <a:xfrm>
            <a:off x="7694613" y="1966500"/>
            <a:ext cx="13335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>
                <a:solidFill>
                  <a:schemeClr val="tx2"/>
                </a:solidFill>
              </a:rPr>
              <a:t>96-week </a:t>
            </a:r>
            <a:br>
              <a:rPr lang="en-US" sz="1400" b="1">
                <a:solidFill>
                  <a:schemeClr val="tx2"/>
                </a:solidFill>
              </a:rPr>
            </a:br>
            <a:r>
              <a:rPr lang="en-US" sz="1400" b="1">
                <a:solidFill>
                  <a:schemeClr val="tx2"/>
                </a:solidFill>
              </a:rPr>
              <a:t>final analysis</a:t>
            </a:r>
          </a:p>
        </p:txBody>
      </p:sp>
      <p:sp>
        <p:nvSpPr>
          <p:cNvPr id="69648" name="Isosceles Triangle 50"/>
          <p:cNvSpPr>
            <a:spLocks noChangeArrowheads="1"/>
          </p:cNvSpPr>
          <p:nvPr/>
        </p:nvSpPr>
        <p:spPr bwMode="auto">
          <a:xfrm flipV="1">
            <a:off x="8313738" y="2488788"/>
            <a:ext cx="152400" cy="152400"/>
          </a:xfrm>
          <a:prstGeom prst="triangle">
            <a:avLst>
              <a:gd name="adj" fmla="val 50000"/>
            </a:avLst>
          </a:prstGeom>
          <a:solidFill>
            <a:schemeClr val="tx2"/>
          </a:solidFill>
          <a:ln w="0">
            <a:noFill/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endParaRPr lang="en-GB" sz="1100" b="1"/>
          </a:p>
        </p:txBody>
      </p:sp>
      <p:sp>
        <p:nvSpPr>
          <p:cNvPr id="69650" name="Rectangle 2"/>
          <p:cNvSpPr txBox="1">
            <a:spLocks noChangeArrowheads="1"/>
          </p:cNvSpPr>
          <p:nvPr/>
        </p:nvSpPr>
        <p:spPr bwMode="auto">
          <a:xfrm>
            <a:off x="573088" y="69850"/>
            <a:ext cx="7924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3600" b="1" dirty="0">
                <a:solidFill>
                  <a:srgbClr val="000000"/>
                </a:solidFill>
              </a:rPr>
              <a:t>ECHO study design and</a:t>
            </a:r>
            <a:br>
              <a:rPr lang="en-US" sz="3600" b="1" dirty="0">
                <a:solidFill>
                  <a:srgbClr val="000000"/>
                </a:solidFill>
              </a:rPr>
            </a:br>
            <a:r>
              <a:rPr lang="en-US" sz="3600" b="1" dirty="0">
                <a:solidFill>
                  <a:srgbClr val="000000"/>
                </a:solidFill>
              </a:rPr>
              <a:t>Phase III Week 48 </a:t>
            </a:r>
            <a:r>
              <a:rPr lang="en-US" sz="3600" b="1" dirty="0" smtClean="0">
                <a:solidFill>
                  <a:srgbClr val="000000"/>
                </a:solidFill>
              </a:rPr>
              <a:t>results</a:t>
            </a:r>
            <a:endParaRPr lang="en-US" sz="3600" b="1" baseline="30000" dirty="0">
              <a:solidFill>
                <a:srgbClr val="000000"/>
              </a:solidFill>
            </a:endParaRPr>
          </a:p>
        </p:txBody>
      </p:sp>
      <p:sp>
        <p:nvSpPr>
          <p:cNvPr id="69655" name="Text Box 23"/>
          <p:cNvSpPr txBox="1">
            <a:spLocks noChangeArrowheads="1"/>
          </p:cNvSpPr>
          <p:nvPr/>
        </p:nvSpPr>
        <p:spPr bwMode="auto">
          <a:xfrm>
            <a:off x="461963" y="2622138"/>
            <a:ext cx="23733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>
                <a:solidFill>
                  <a:schemeClr val="accent2"/>
                </a:solidFill>
              </a:rPr>
              <a:t>ECHO (TMC278-C209)*</a:t>
            </a:r>
          </a:p>
        </p:txBody>
      </p:sp>
      <p:sp>
        <p:nvSpPr>
          <p:cNvPr id="18" name="Text Box 4"/>
          <p:cNvSpPr txBox="1">
            <a:spLocks noChangeArrowheads="1"/>
          </p:cNvSpPr>
          <p:nvPr/>
        </p:nvSpPr>
        <p:spPr bwMode="auto">
          <a:xfrm>
            <a:off x="1358900" y="6116150"/>
            <a:ext cx="758507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/>
            <a:r>
              <a:rPr lang="en-GB" sz="1000" baseline="30000" dirty="0" smtClean="0">
                <a:solidFill>
                  <a:srgbClr val="000000"/>
                </a:solidFill>
              </a:rPr>
              <a:t>1</a:t>
            </a:r>
            <a:r>
              <a:rPr lang="en-GB" sz="1000" dirty="0" smtClean="0">
                <a:solidFill>
                  <a:srgbClr val="000000"/>
                </a:solidFill>
              </a:rPr>
              <a:t>Cohen CJ, et al. </a:t>
            </a:r>
            <a:r>
              <a:rPr lang="en-GB" sz="1000" dirty="0" err="1" smtClean="0">
                <a:solidFill>
                  <a:srgbClr val="000000"/>
                </a:solidFill>
              </a:rPr>
              <a:t>XVIIIth</a:t>
            </a:r>
            <a:r>
              <a:rPr lang="en-GB" sz="1000" dirty="0" smtClean="0">
                <a:solidFill>
                  <a:srgbClr val="000000"/>
                </a:solidFill>
              </a:rPr>
              <a:t> IAC 2010. Abstract THLBB206</a:t>
            </a:r>
            <a:br>
              <a:rPr lang="en-GB" sz="1000" dirty="0" smtClean="0">
                <a:solidFill>
                  <a:srgbClr val="000000"/>
                </a:solidFill>
              </a:rPr>
            </a:br>
            <a:r>
              <a:rPr lang="en-GB" sz="1000" baseline="30000" dirty="0" smtClean="0">
                <a:solidFill>
                  <a:srgbClr val="000000"/>
                </a:solidFill>
              </a:rPr>
              <a:t>2</a:t>
            </a:r>
            <a:r>
              <a:rPr lang="en-GB" sz="1000" dirty="0" smtClean="0">
                <a:solidFill>
                  <a:srgbClr val="000000"/>
                </a:solidFill>
              </a:rPr>
              <a:t>Mathias A, et al. </a:t>
            </a:r>
            <a:r>
              <a:rPr lang="en-GB" sz="1000" dirty="0" err="1" smtClean="0">
                <a:solidFill>
                  <a:srgbClr val="000000"/>
                </a:solidFill>
              </a:rPr>
              <a:t>XVIIIth</a:t>
            </a:r>
            <a:r>
              <a:rPr lang="en-GB" sz="1000" dirty="0" smtClean="0">
                <a:solidFill>
                  <a:srgbClr val="000000"/>
                </a:solidFill>
              </a:rPr>
              <a:t> IAC 2010. Abstract LBPE17</a:t>
            </a: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1327759" y="5898634"/>
            <a:ext cx="493525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</a:rPr>
              <a:t/>
            </a:r>
            <a:br>
              <a:rPr lang="en-US" sz="1200" dirty="0" smtClean="0">
                <a:solidFill>
                  <a:srgbClr val="000000"/>
                </a:solidFill>
              </a:rPr>
            </a:br>
            <a:r>
              <a:rPr lang="en-GB" sz="1200" dirty="0" smtClean="0">
                <a:solidFill>
                  <a:srgbClr val="000000"/>
                </a:solidFill>
              </a:rPr>
              <a:t>*Countries (4 regions): 13 in region USA, Canada, Europe and Australia; 3 in Asia; 4 in Latin America; and South Africa </a:t>
            </a:r>
            <a:br>
              <a:rPr lang="en-GB" sz="1200" dirty="0" smtClean="0">
                <a:solidFill>
                  <a:srgbClr val="000000"/>
                </a:solidFill>
              </a:rPr>
            </a:br>
            <a:r>
              <a:rPr lang="en-GB" sz="1200" dirty="0" smtClean="0">
                <a:solidFill>
                  <a:srgbClr val="000000"/>
                </a:solidFill>
              </a:rPr>
              <a:t>ITT = intent-to-treat; TLOVR = time-to-loss of </a:t>
            </a:r>
            <a:r>
              <a:rPr lang="en-GB" sz="1200" dirty="0" err="1" smtClean="0">
                <a:solidFill>
                  <a:srgbClr val="000000"/>
                </a:solidFill>
              </a:rPr>
              <a:t>virologic</a:t>
            </a:r>
            <a:r>
              <a:rPr lang="en-GB" sz="1200" dirty="0" smtClean="0">
                <a:solidFill>
                  <a:srgbClr val="000000"/>
                </a:solidFill>
              </a:rPr>
              <a:t> response</a:t>
            </a:r>
          </a:p>
        </p:txBody>
      </p:sp>
      <p:sp>
        <p:nvSpPr>
          <p:cNvPr id="20" name="TextBox 1"/>
          <p:cNvSpPr txBox="1">
            <a:spLocks noChangeArrowheads="1"/>
          </p:cNvSpPr>
          <p:nvPr/>
        </p:nvSpPr>
        <p:spPr bwMode="auto">
          <a:xfrm>
            <a:off x="5624513" y="6611938"/>
            <a:ext cx="331946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000" dirty="0">
                <a:solidFill>
                  <a:srgbClr val="000000"/>
                </a:solidFill>
              </a:rPr>
              <a:t>Wohl D, et al. 18th CROI 2011. Abstract O-1014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2"/>
          <p:cNvSpPr txBox="1">
            <a:spLocks noChangeArrowheads="1"/>
          </p:cNvSpPr>
          <p:nvPr/>
        </p:nvSpPr>
        <p:spPr bwMode="auto">
          <a:xfrm>
            <a:off x="4996537" y="6012580"/>
            <a:ext cx="3949700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GB" sz="1000" baseline="30000" dirty="0">
                <a:solidFill>
                  <a:srgbClr val="000000"/>
                </a:solidFill>
              </a:rPr>
              <a:t>1</a:t>
            </a:r>
            <a:r>
              <a:rPr lang="en-GB" sz="1000" dirty="0">
                <a:solidFill>
                  <a:srgbClr val="000000"/>
                </a:solidFill>
              </a:rPr>
              <a:t>Hyppönen E and Power C. </a:t>
            </a:r>
            <a:r>
              <a:rPr lang="de-DE" sz="1000" dirty="0">
                <a:solidFill>
                  <a:srgbClr val="000000"/>
                </a:solidFill>
              </a:rPr>
              <a:t>Am J Clin Nutr 2007;85:860─8</a:t>
            </a:r>
          </a:p>
          <a:p>
            <a:pPr algn="r"/>
            <a:r>
              <a:rPr lang="en-GB" sz="1000" baseline="30000" dirty="0">
                <a:solidFill>
                  <a:srgbClr val="000000"/>
                </a:solidFill>
              </a:rPr>
              <a:t>2</a:t>
            </a:r>
            <a:r>
              <a:rPr lang="en-GB" sz="1000" dirty="0">
                <a:solidFill>
                  <a:srgbClr val="000000"/>
                </a:solidFill>
              </a:rPr>
              <a:t>Dawson-Hughes B, et al. </a:t>
            </a:r>
            <a:r>
              <a:rPr lang="en-GB" sz="1000" dirty="0" err="1">
                <a:solidFill>
                  <a:srgbClr val="000000"/>
                </a:solidFill>
              </a:rPr>
              <a:t>Osteoporos</a:t>
            </a:r>
            <a:r>
              <a:rPr lang="en-GB" sz="1000" dirty="0">
                <a:solidFill>
                  <a:srgbClr val="000000"/>
                </a:solidFill>
              </a:rPr>
              <a:t> </a:t>
            </a:r>
            <a:r>
              <a:rPr lang="en-GB" sz="1000" dirty="0" err="1">
                <a:solidFill>
                  <a:srgbClr val="000000"/>
                </a:solidFill>
              </a:rPr>
              <a:t>Int</a:t>
            </a:r>
            <a:r>
              <a:rPr lang="en-GB" sz="1000" dirty="0">
                <a:solidFill>
                  <a:srgbClr val="000000"/>
                </a:solidFill>
              </a:rPr>
              <a:t> 2005;16:713─6</a:t>
            </a:r>
          </a:p>
          <a:p>
            <a:pPr algn="r"/>
            <a:r>
              <a:rPr lang="en-GB" sz="1000" baseline="30000" dirty="0">
                <a:solidFill>
                  <a:srgbClr val="000000"/>
                </a:solidFill>
              </a:rPr>
              <a:t>3</a:t>
            </a:r>
            <a:r>
              <a:rPr lang="en-GB" sz="1000" dirty="0">
                <a:solidFill>
                  <a:srgbClr val="000000"/>
                </a:solidFill>
              </a:rPr>
              <a:t>Holick MF. Mayo </a:t>
            </a:r>
            <a:r>
              <a:rPr lang="en-GB" sz="1000" dirty="0" err="1">
                <a:solidFill>
                  <a:srgbClr val="000000"/>
                </a:solidFill>
              </a:rPr>
              <a:t>Clin</a:t>
            </a:r>
            <a:r>
              <a:rPr lang="en-GB" sz="1000" dirty="0">
                <a:solidFill>
                  <a:srgbClr val="000000"/>
                </a:solidFill>
              </a:rPr>
              <a:t> Proc 2006;81:353−73</a:t>
            </a:r>
          </a:p>
          <a:p>
            <a:pPr algn="r"/>
            <a:endParaRPr lang="en-GB" sz="1000" dirty="0">
              <a:solidFill>
                <a:srgbClr val="000000"/>
              </a:solidFill>
            </a:endParaRPr>
          </a:p>
          <a:p>
            <a:pPr algn="r"/>
            <a:endParaRPr lang="en-GB" sz="1000" dirty="0">
              <a:solidFill>
                <a:srgbClr val="000000"/>
              </a:solidFill>
            </a:endParaRPr>
          </a:p>
        </p:txBody>
      </p:sp>
      <p:sp>
        <p:nvSpPr>
          <p:cNvPr id="8" name="TextBox 1"/>
          <p:cNvSpPr txBox="1">
            <a:spLocks noChangeArrowheads="1"/>
          </p:cNvSpPr>
          <p:nvPr/>
        </p:nvSpPr>
        <p:spPr bwMode="auto">
          <a:xfrm>
            <a:off x="1354226" y="6111658"/>
            <a:ext cx="52006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200" dirty="0">
                <a:solidFill>
                  <a:srgbClr val="000000"/>
                </a:solidFill>
              </a:rPr>
              <a:t>*Data presented only for patients with </a:t>
            </a:r>
            <a:br>
              <a:rPr lang="en-GB" sz="1200" dirty="0">
                <a:solidFill>
                  <a:srgbClr val="000000"/>
                </a:solidFill>
              </a:rPr>
            </a:br>
            <a:r>
              <a:rPr lang="en-GB" sz="1200" dirty="0">
                <a:solidFill>
                  <a:srgbClr val="000000"/>
                </a:solidFill>
              </a:rPr>
              <a:t>paired baseline and Week 48 data</a:t>
            </a:r>
          </a:p>
        </p:txBody>
      </p:sp>
      <p:sp>
        <p:nvSpPr>
          <p:cNvPr id="9218" name="Rectangle 3"/>
          <p:cNvSpPr txBox="1">
            <a:spLocks noChangeArrowheads="1"/>
          </p:cNvSpPr>
          <p:nvPr/>
        </p:nvSpPr>
        <p:spPr bwMode="auto">
          <a:xfrm>
            <a:off x="463550" y="1708150"/>
            <a:ext cx="8029575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Aft>
                <a:spcPct val="60000"/>
              </a:spcAft>
              <a:buFontTx/>
              <a:buChar char="•"/>
            </a:pPr>
            <a:r>
              <a:rPr lang="en-US" sz="2100" b="1" dirty="0">
                <a:solidFill>
                  <a:srgbClr val="000000"/>
                </a:solidFill>
              </a:rPr>
              <a:t>25(OH)D was measured in </a:t>
            </a:r>
            <a:r>
              <a:rPr lang="en-US" sz="2100" b="1" dirty="0" smtClean="0">
                <a:solidFill>
                  <a:srgbClr val="000000"/>
                </a:solidFill>
              </a:rPr>
              <a:t>stored </a:t>
            </a:r>
            <a:r>
              <a:rPr lang="en-US" sz="2100" b="1" dirty="0">
                <a:solidFill>
                  <a:srgbClr val="000000"/>
                </a:solidFill>
              </a:rPr>
              <a:t>serum samples </a:t>
            </a:r>
            <a:r>
              <a:rPr lang="en-US" sz="2100" b="1" dirty="0" smtClean="0">
                <a:solidFill>
                  <a:srgbClr val="000000"/>
                </a:solidFill>
              </a:rPr>
              <a:t>available from </a:t>
            </a:r>
            <a:r>
              <a:rPr lang="en-US" sz="2100" b="1" dirty="0">
                <a:solidFill>
                  <a:srgbClr val="000000"/>
                </a:solidFill>
              </a:rPr>
              <a:t>ECHO patients at baseline, Week 24 and Week 48*</a:t>
            </a:r>
          </a:p>
          <a:p>
            <a:pPr marL="342900" indent="-342900" eaLnBrk="0" hangingPunct="0">
              <a:spcAft>
                <a:spcPct val="60000"/>
              </a:spcAft>
              <a:buFontTx/>
              <a:buChar char="•"/>
            </a:pPr>
            <a:r>
              <a:rPr lang="en-US" sz="2100" b="1" dirty="0">
                <a:solidFill>
                  <a:srgbClr val="000000"/>
                </a:solidFill>
              </a:rPr>
              <a:t>Proportions of patients with 25(OH)D levels within defined categories</a:t>
            </a:r>
            <a:r>
              <a:rPr lang="en-US" sz="2100" b="1" baseline="30000" dirty="0">
                <a:solidFill>
                  <a:srgbClr val="000000"/>
                </a:solidFill>
              </a:rPr>
              <a:t>1</a:t>
            </a:r>
            <a:r>
              <a:rPr lang="en-US" sz="2100" b="1" baseline="30000" dirty="0">
                <a:solidFill>
                  <a:srgbClr val="000000"/>
                </a:solidFill>
                <a:cs typeface="Arial" pitchFamily="34" charset="0"/>
              </a:rPr>
              <a:t>–</a:t>
            </a:r>
            <a:r>
              <a:rPr lang="en-US" sz="2100" b="1" baseline="30000" dirty="0">
                <a:solidFill>
                  <a:srgbClr val="000000"/>
                </a:solidFill>
              </a:rPr>
              <a:t>3</a:t>
            </a:r>
            <a:r>
              <a:rPr lang="en-US" sz="2100" b="1" dirty="0">
                <a:solidFill>
                  <a:srgbClr val="000000"/>
                </a:solidFill>
              </a:rPr>
              <a:t> were calculated</a:t>
            </a:r>
          </a:p>
        </p:txBody>
      </p:sp>
      <p:sp>
        <p:nvSpPr>
          <p:cNvPr id="9219" name="Rectangle 2"/>
          <p:cNvSpPr txBox="1">
            <a:spLocks noChangeArrowheads="1"/>
          </p:cNvSpPr>
          <p:nvPr/>
        </p:nvSpPr>
        <p:spPr bwMode="auto">
          <a:xfrm>
            <a:off x="573088" y="255588"/>
            <a:ext cx="79978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3600" b="1">
                <a:solidFill>
                  <a:srgbClr val="000000"/>
                </a:solidFill>
              </a:rPr>
              <a:t>ECHO 25(OH)D analysis: methods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573088" y="3625850"/>
          <a:ext cx="7997825" cy="1845629"/>
        </p:xfrm>
        <a:graphic>
          <a:graphicData uri="http://schemas.openxmlformats.org/drawingml/2006/table">
            <a:tbl>
              <a:tblPr/>
              <a:tblGrid>
                <a:gridCol w="3998912"/>
                <a:gridCol w="3998913"/>
              </a:tblGrid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Optimal/sufficient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5973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(≥30 ng/mL)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59735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Insufficient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D2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(21−29 ng/mL)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D200"/>
                    </a:solidFill>
                  </a:tcPr>
                </a:tc>
              </a:tr>
              <a:tr h="122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Deficient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(10−20 ng/mL)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060"/>
                    </a:solidFill>
                  </a:tcPr>
                </a:tc>
              </a:tr>
              <a:tr h="122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Severely deficient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(&lt;10 ng/mL)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5624513" y="6611938"/>
            <a:ext cx="331946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000" dirty="0">
                <a:solidFill>
                  <a:srgbClr val="000000"/>
                </a:solidFill>
              </a:rPr>
              <a:t>Wohl D, et al. 18th CROI 2011. Abstract O-1014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 txBox="1">
            <a:spLocks noChangeArrowheads="1"/>
          </p:cNvSpPr>
          <p:nvPr/>
        </p:nvSpPr>
        <p:spPr bwMode="auto">
          <a:xfrm>
            <a:off x="0" y="-3175"/>
            <a:ext cx="9109075" cy="129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3600" b="1">
                <a:solidFill>
                  <a:srgbClr val="000000"/>
                </a:solidFill>
              </a:rPr>
              <a:t>ECHO 25(OH)D analysis:</a:t>
            </a:r>
            <a:br>
              <a:rPr lang="en-US" sz="3600" b="1">
                <a:solidFill>
                  <a:srgbClr val="000000"/>
                </a:solidFill>
              </a:rPr>
            </a:br>
            <a:r>
              <a:rPr lang="en-US" sz="3600" b="1">
                <a:solidFill>
                  <a:srgbClr val="000000"/>
                </a:solidFill>
              </a:rPr>
              <a:t>baseline characteristics*</a:t>
            </a:r>
          </a:p>
        </p:txBody>
      </p:sp>
      <p:graphicFrame>
        <p:nvGraphicFramePr>
          <p:cNvPr id="10302" name="Group 62"/>
          <p:cNvGraphicFramePr>
            <a:graphicFrameLocks noGrp="1"/>
          </p:cNvGraphicFramePr>
          <p:nvPr/>
        </p:nvGraphicFramePr>
        <p:xfrm>
          <a:off x="573088" y="1377864"/>
          <a:ext cx="7997825" cy="3493680"/>
        </p:xfrm>
        <a:graphic>
          <a:graphicData uri="http://schemas.openxmlformats.org/drawingml/2006/table">
            <a:tbl>
              <a:tblPr/>
              <a:tblGrid>
                <a:gridCol w="4643437"/>
                <a:gridCol w="1711325"/>
                <a:gridCol w="1643063"/>
              </a:tblGrid>
              <a:tr h="442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Median baseline parameter, unit (min−max) </a:t>
                      </a:r>
                    </a:p>
                  </a:txBody>
                  <a:tcPr marL="0" marR="0" marT="36000" marB="3600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TMC278</a:t>
                      </a:r>
                      <a:b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</a:b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N’=292 </a:t>
                      </a:r>
                    </a:p>
                  </a:txBody>
                  <a:tcPr marL="0" marR="0" marT="36000" marB="3600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EFV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N’=290</a:t>
                      </a:r>
                    </a:p>
                  </a:txBody>
                  <a:tcPr marL="0" marR="0" marT="36000" marB="3600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89900"/>
                    </a:solidFill>
                  </a:tcPr>
                </a:tc>
              </a:tr>
              <a:tr h="273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Age, years </a:t>
                      </a:r>
                    </a:p>
                  </a:txBody>
                  <a:tcPr marL="0" marR="0" marT="36000" marB="3600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36 (18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–78)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36000" marB="3600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37 (19−67)</a:t>
                      </a:r>
                    </a:p>
                  </a:txBody>
                  <a:tcPr marL="0" marR="0" marT="36000" marB="3600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89900"/>
                    </a:solidFill>
                  </a:tcPr>
                </a:tc>
              </a:tr>
              <a:tr h="255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Female</a:t>
                      </a:r>
                    </a:p>
                  </a:txBody>
                  <a:tcPr marL="0" marR="0" marT="36000" marB="360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23%</a:t>
                      </a:r>
                    </a:p>
                  </a:txBody>
                  <a:tcPr marL="0" marR="0" marT="36000" marB="360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18%</a:t>
                      </a:r>
                    </a:p>
                  </a:txBody>
                  <a:tcPr marL="0" marR="0" marT="36000" marB="360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89900"/>
                    </a:solidFill>
                  </a:tcPr>
                </a:tc>
              </a:tr>
              <a:tr h="581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Racial group,</a:t>
                      </a:r>
                      <a:r>
                        <a:rPr kumimoji="0" lang="en-US" sz="14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† 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  Black/African-American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  Non-Black/Non-African-American</a:t>
                      </a:r>
                    </a:p>
                  </a:txBody>
                  <a:tcPr marL="0" marR="0" marT="36000" marB="360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23%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75%</a:t>
                      </a:r>
                    </a:p>
                  </a:txBody>
                  <a:tcPr marL="0" marR="0" marT="36000" marB="360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21%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77%</a:t>
                      </a:r>
                    </a:p>
                  </a:txBody>
                  <a:tcPr marL="0" marR="0" marT="36000" marB="360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89900"/>
                    </a:solidFill>
                  </a:tcPr>
                </a:tc>
              </a:tr>
              <a:tr h="231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Log</a:t>
                      </a:r>
                      <a:r>
                        <a:rPr kumimoji="0" lang="en-US" sz="14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10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viral load, copies/</a:t>
                      </a:r>
                      <a:r>
                        <a:rPr kumimoji="0" 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mL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 </a:t>
                      </a:r>
                    </a:p>
                  </a:txBody>
                  <a:tcPr marL="0" marR="0" marT="36000" marB="360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4.9 (2.2−6.5)</a:t>
                      </a:r>
                    </a:p>
                  </a:txBody>
                  <a:tcPr marL="0" marR="0" marT="36000" marB="360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5.0 (3.0−6.5)</a:t>
                      </a:r>
                    </a:p>
                  </a:txBody>
                  <a:tcPr marL="0" marR="0" marT="36000" marB="360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89900"/>
                    </a:solidFill>
                  </a:tcPr>
                </a:tc>
              </a:tr>
              <a:tr h="265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BMI,</a:t>
                      </a:r>
                      <a:r>
                        <a:rPr kumimoji="0" lang="en-US" sz="14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‡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kg/m</a:t>
                      </a:r>
                      <a:r>
                        <a:rPr kumimoji="0" lang="en-US" sz="14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</a:t>
                      </a:r>
                      <a:endParaRPr kumimoji="0" lang="en-US" sz="1400" b="1" i="0" u="none" strike="noStrike" cap="none" normalizeH="0" baseline="3000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36000" marB="360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24 (16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–44)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36000" marB="360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24 (17−42)</a:t>
                      </a:r>
                    </a:p>
                  </a:txBody>
                  <a:tcPr marL="0" marR="0" marT="36000" marB="360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89900"/>
                    </a:solidFill>
                  </a:tcPr>
                </a:tc>
              </a:tr>
              <a:tr h="246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CD4 cell count, cells/mm</a:t>
                      </a:r>
                      <a:r>
                        <a:rPr kumimoji="0" lang="en-US" sz="14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3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marL="0" marR="0" marT="36000" marB="360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245 (1−888)</a:t>
                      </a:r>
                    </a:p>
                  </a:txBody>
                  <a:tcPr marL="0" marR="0" marT="36000" marB="360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250 (1−693)</a:t>
                      </a:r>
                    </a:p>
                  </a:txBody>
                  <a:tcPr marL="0" marR="0" marT="36000" marB="360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89900"/>
                    </a:solidFill>
                  </a:tcPr>
                </a:tc>
              </a:tr>
              <a:tr h="236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Calcium level, </a:t>
                      </a:r>
                      <a:r>
                        <a:rPr kumimoji="0" 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mmol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/L </a:t>
                      </a:r>
                    </a:p>
                  </a:txBody>
                  <a:tcPr marL="0" marR="0" marT="36000" marB="360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2.4 (2−3)</a:t>
                      </a:r>
                    </a:p>
                  </a:txBody>
                  <a:tcPr marL="0" marR="0" marT="36000" marB="360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2.4 (2−3)</a:t>
                      </a:r>
                    </a:p>
                  </a:txBody>
                  <a:tcPr marL="0" marR="0" marT="36000" marB="360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89900"/>
                    </a:solidFill>
                  </a:tcPr>
                </a:tc>
              </a:tr>
              <a:tr h="255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Phosphorus level, </a:t>
                      </a:r>
                      <a:r>
                        <a:rPr kumimoji="0" 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mmol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/L  </a:t>
                      </a:r>
                    </a:p>
                  </a:txBody>
                  <a:tcPr marL="0" marR="0" marT="36000" marB="360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1.1 (1−2)</a:t>
                      </a:r>
                    </a:p>
                  </a:txBody>
                  <a:tcPr marL="0" marR="0" marT="36000" marB="360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1.1 (1−2)</a:t>
                      </a:r>
                    </a:p>
                  </a:txBody>
                  <a:tcPr marL="0" marR="0" marT="36000" marB="360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89900"/>
                    </a:solidFill>
                  </a:tcPr>
                </a:tc>
              </a:tr>
              <a:tr h="246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25(OH)D level, </a:t>
                      </a:r>
                      <a:r>
                        <a:rPr kumimoji="0" 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ng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/</a:t>
                      </a:r>
                      <a:r>
                        <a:rPr kumimoji="0" 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mL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 </a:t>
                      </a:r>
                    </a:p>
                  </a:txBody>
                  <a:tcPr marL="0" marR="0" marT="36000" marB="360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23.6 (6.4−74.8)</a:t>
                      </a:r>
                    </a:p>
                  </a:txBody>
                  <a:tcPr marL="0" marR="0" marT="36000" marB="360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24 (6.4−100.4)</a:t>
                      </a:r>
                    </a:p>
                  </a:txBody>
                  <a:tcPr marL="0" marR="0" marT="36000" marB="360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89900"/>
                    </a:solidFill>
                  </a:tcPr>
                </a:tc>
              </a:tr>
            </a:tbl>
          </a:graphicData>
        </a:graphic>
      </p:graphicFrame>
      <p:sp>
        <p:nvSpPr>
          <p:cNvPr id="10281" name="TextBox 3"/>
          <p:cNvSpPr txBox="1">
            <a:spLocks noChangeArrowheads="1"/>
          </p:cNvSpPr>
          <p:nvPr/>
        </p:nvSpPr>
        <p:spPr bwMode="auto">
          <a:xfrm>
            <a:off x="471488" y="5011130"/>
            <a:ext cx="8093075" cy="1040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spcAft>
                <a:spcPct val="40000"/>
              </a:spcAft>
              <a:buFont typeface="Arial" pitchFamily="34" charset="0"/>
              <a:buChar char="•"/>
            </a:pPr>
            <a:r>
              <a:rPr lang="en-US" sz="1400" b="1" dirty="0">
                <a:solidFill>
                  <a:srgbClr val="000000"/>
                </a:solidFill>
              </a:rPr>
              <a:t>The </a:t>
            </a:r>
            <a:r>
              <a:rPr lang="en-US" sz="1400" b="1" dirty="0" smtClean="0">
                <a:solidFill>
                  <a:srgbClr val="000000"/>
                </a:solidFill>
              </a:rPr>
              <a:t>geographical distribution </a:t>
            </a:r>
            <a:r>
              <a:rPr lang="en-US" sz="1400" b="1" dirty="0">
                <a:solidFill>
                  <a:srgbClr val="000000"/>
                </a:solidFill>
              </a:rPr>
              <a:t>of patients covered all four regions, and was similar in the two treatment groups</a:t>
            </a:r>
          </a:p>
          <a:p>
            <a:pPr marL="285750" indent="-285750">
              <a:spcAft>
                <a:spcPct val="40000"/>
              </a:spcAft>
              <a:buFont typeface="Arial" pitchFamily="34" charset="0"/>
              <a:buChar char="•"/>
            </a:pPr>
            <a:r>
              <a:rPr lang="en-US" sz="1400" b="1" dirty="0">
                <a:solidFill>
                  <a:srgbClr val="000000"/>
                </a:solidFill>
              </a:rPr>
              <a:t>14% and 12% of patients in the TMC278 and EFV groups, respectively, took vitamin D supplements during the study</a:t>
            </a:r>
          </a:p>
        </p:txBody>
      </p:sp>
      <p:sp>
        <p:nvSpPr>
          <p:cNvPr id="10282" name="TextBox 1"/>
          <p:cNvSpPr txBox="1">
            <a:spLocks noChangeArrowheads="1"/>
          </p:cNvSpPr>
          <p:nvPr/>
        </p:nvSpPr>
        <p:spPr bwMode="auto">
          <a:xfrm>
            <a:off x="1337174" y="6103866"/>
            <a:ext cx="80978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spAutoFit/>
          </a:bodyPr>
          <a:lstStyle/>
          <a:p>
            <a:r>
              <a:rPr lang="en-US" sz="1200" dirty="0">
                <a:solidFill>
                  <a:srgbClr val="000000"/>
                </a:solidFill>
              </a:rPr>
              <a:t>*Data presented only for patients with paired baseline and Week 48 data; </a:t>
            </a:r>
            <a:r>
              <a:rPr lang="en-US" sz="1200" baseline="30000" dirty="0" smtClean="0">
                <a:solidFill>
                  <a:srgbClr val="000000"/>
                </a:solidFill>
                <a:cs typeface="Arial" pitchFamily="34" charset="0"/>
              </a:rPr>
              <a:t>†</a:t>
            </a:r>
            <a:r>
              <a:rPr lang="en-US" sz="1200" dirty="0" smtClean="0">
                <a:solidFill>
                  <a:srgbClr val="000000"/>
                </a:solidFill>
                <a:cs typeface="Arial" pitchFamily="34" charset="0"/>
              </a:rPr>
              <a:t>In </a:t>
            </a:r>
            <a:r>
              <a:rPr lang="en-US" sz="1200" dirty="0">
                <a:solidFill>
                  <a:srgbClr val="000000"/>
                </a:solidFill>
                <a:cs typeface="Arial" pitchFamily="34" charset="0"/>
              </a:rPr>
              <a:t>some countries reporting </a:t>
            </a:r>
            <a:r>
              <a:rPr lang="en-US" sz="1200" dirty="0" smtClean="0">
                <a:solidFill>
                  <a:srgbClr val="000000"/>
                </a:solidFill>
                <a:cs typeface="Arial" pitchFamily="34" charset="0"/>
              </a:rPr>
              <a:t>of </a:t>
            </a:r>
            <a:br>
              <a:rPr lang="en-US" sz="1200" dirty="0" smtClean="0">
                <a:solidFill>
                  <a:srgbClr val="000000"/>
                </a:solidFill>
                <a:cs typeface="Arial" pitchFamily="34" charset="0"/>
              </a:rPr>
            </a:br>
            <a:r>
              <a:rPr lang="en-US" sz="1200" dirty="0" smtClean="0">
                <a:solidFill>
                  <a:srgbClr val="000000"/>
                </a:solidFill>
                <a:cs typeface="Arial" pitchFamily="34" charset="0"/>
              </a:rPr>
              <a:t>race </a:t>
            </a:r>
            <a:r>
              <a:rPr lang="en-US" sz="1200" dirty="0">
                <a:solidFill>
                  <a:srgbClr val="000000"/>
                </a:solidFill>
                <a:cs typeface="Arial" pitchFamily="34" charset="0"/>
              </a:rPr>
              <a:t>was </a:t>
            </a:r>
            <a:r>
              <a:rPr lang="en-US" sz="1200" dirty="0" smtClean="0">
                <a:solidFill>
                  <a:srgbClr val="000000"/>
                </a:solidFill>
                <a:cs typeface="Arial" pitchFamily="34" charset="0"/>
              </a:rPr>
              <a:t>disallowed</a:t>
            </a:r>
            <a:r>
              <a:rPr lang="en-US" sz="1200" dirty="0" smtClean="0">
                <a:solidFill>
                  <a:srgbClr val="000000"/>
                </a:solidFill>
              </a:rPr>
              <a:t>; </a:t>
            </a:r>
            <a:r>
              <a:rPr lang="en-US" sz="1200" baseline="30000" dirty="0" smtClean="0">
                <a:solidFill>
                  <a:srgbClr val="000000"/>
                </a:solidFill>
                <a:cs typeface="Arial" pitchFamily="34" charset="0"/>
              </a:rPr>
              <a:t>‡</a:t>
            </a:r>
            <a:r>
              <a:rPr lang="en-US" sz="1200" dirty="0" smtClean="0">
                <a:solidFill>
                  <a:srgbClr val="000000"/>
                </a:solidFill>
              </a:rPr>
              <a:t>N</a:t>
            </a:r>
            <a:r>
              <a:rPr lang="en-US" sz="1200" dirty="0">
                <a:solidFill>
                  <a:srgbClr val="000000"/>
                </a:solidFill>
              </a:rPr>
              <a:t>’=291 for TMC278, N’=288 for </a:t>
            </a:r>
            <a:r>
              <a:rPr lang="en-US" sz="1200" dirty="0" smtClean="0">
                <a:solidFill>
                  <a:srgbClr val="000000"/>
                </a:solidFill>
              </a:rPr>
              <a:t>EFV; </a:t>
            </a:r>
            <a:r>
              <a:rPr lang="en-US" sz="1200" dirty="0">
                <a:solidFill>
                  <a:srgbClr val="000000"/>
                </a:solidFill>
              </a:rPr>
              <a:t>BMI </a:t>
            </a:r>
            <a:r>
              <a:rPr lang="en-US" sz="1200" dirty="0" smtClean="0">
                <a:solidFill>
                  <a:srgbClr val="000000"/>
                </a:solidFill>
              </a:rPr>
              <a:t>= body mass index</a:t>
            </a: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8" name="TextBox 1"/>
          <p:cNvSpPr txBox="1">
            <a:spLocks noChangeArrowheads="1"/>
          </p:cNvSpPr>
          <p:nvPr/>
        </p:nvSpPr>
        <p:spPr bwMode="auto">
          <a:xfrm>
            <a:off x="5624513" y="6611938"/>
            <a:ext cx="331946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000" dirty="0">
                <a:solidFill>
                  <a:srgbClr val="000000"/>
                </a:solidFill>
              </a:rPr>
              <a:t>Wohl D, et al. 18th CROI 2011. Abstract O-1014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7" name="Rectangle 2"/>
          <p:cNvSpPr txBox="1">
            <a:spLocks noChangeArrowheads="1"/>
          </p:cNvSpPr>
          <p:nvPr/>
        </p:nvSpPr>
        <p:spPr bwMode="auto">
          <a:xfrm>
            <a:off x="331788" y="73025"/>
            <a:ext cx="83550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3600" b="1">
                <a:solidFill>
                  <a:srgbClr val="000000"/>
                </a:solidFill>
              </a:rPr>
              <a:t>ECHO: mean 25(OH)D changes</a:t>
            </a:r>
            <a:br>
              <a:rPr lang="en-US" sz="3600" b="1">
                <a:solidFill>
                  <a:srgbClr val="000000"/>
                </a:solidFill>
              </a:rPr>
            </a:br>
            <a:r>
              <a:rPr lang="en-US" sz="3600" b="1">
                <a:solidFill>
                  <a:srgbClr val="000000"/>
                </a:solidFill>
              </a:rPr>
              <a:t>from baseline to Week 48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95592" y="5642480"/>
            <a:ext cx="9288050" cy="8248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4625" indent="-174625">
              <a:spcAft>
                <a:spcPct val="20000"/>
              </a:spcAft>
              <a:buFont typeface="Arial" pitchFamily="34" charset="0"/>
              <a:buChar char="•"/>
            </a:pPr>
            <a:r>
              <a:rPr lang="en-US" sz="1400" b="1" dirty="0">
                <a:solidFill>
                  <a:srgbClr val="000000"/>
                </a:solidFill>
              </a:rPr>
              <a:t>The majority of patients were enrolled in the Northern Hemisphere during winter</a:t>
            </a:r>
          </a:p>
          <a:p>
            <a:pPr marL="174625" indent="-174625">
              <a:spcAft>
                <a:spcPct val="20000"/>
              </a:spcAft>
              <a:buFont typeface="Arial" pitchFamily="34" charset="0"/>
              <a:buChar char="•"/>
            </a:pPr>
            <a:r>
              <a:rPr lang="en-US" sz="1400" b="1" dirty="0">
                <a:solidFill>
                  <a:srgbClr val="000000"/>
                </a:solidFill>
              </a:rPr>
              <a:t>The dip at </a:t>
            </a:r>
            <a:r>
              <a:rPr lang="en-US" sz="1400" b="1" dirty="0" smtClean="0">
                <a:solidFill>
                  <a:srgbClr val="000000"/>
                </a:solidFill>
              </a:rPr>
              <a:t>24 weeks can be attributed to reduced </a:t>
            </a:r>
            <a:r>
              <a:rPr lang="en-GB" sz="1400" b="1" dirty="0" smtClean="0">
                <a:solidFill>
                  <a:srgbClr val="000000"/>
                </a:solidFill>
              </a:rPr>
              <a:t>Vitamin D stores associated with seasonal change</a:t>
            </a:r>
            <a:endParaRPr lang="en-US" sz="1400" b="1" dirty="0">
              <a:solidFill>
                <a:srgbClr val="000000"/>
              </a:solidFill>
            </a:endParaRPr>
          </a:p>
          <a:p>
            <a:pPr marL="174625" indent="-174625">
              <a:spcAft>
                <a:spcPct val="20000"/>
              </a:spcAft>
            </a:pPr>
            <a:endParaRPr lang="en-US" sz="1400" b="1" dirty="0">
              <a:solidFill>
                <a:srgbClr val="000000"/>
              </a:solidFill>
            </a:endParaRPr>
          </a:p>
        </p:txBody>
      </p:sp>
      <p:sp>
        <p:nvSpPr>
          <p:cNvPr id="12291" name="TextBox 2"/>
          <p:cNvSpPr txBox="1">
            <a:spLocks noChangeArrowheads="1"/>
          </p:cNvSpPr>
          <p:nvPr/>
        </p:nvSpPr>
        <p:spPr bwMode="auto">
          <a:xfrm>
            <a:off x="7491413" y="1965636"/>
            <a:ext cx="129222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 dirty="0" smtClean="0">
                <a:solidFill>
                  <a:srgbClr val="002060"/>
                </a:solidFill>
              </a:rPr>
              <a:t>∆</a:t>
            </a:r>
            <a:r>
              <a:rPr lang="en-US" sz="1200" b="1" dirty="0" smtClean="0">
                <a:solidFill>
                  <a:srgbClr val="000000"/>
                </a:solidFill>
              </a:rPr>
              <a:t> = </a:t>
            </a:r>
            <a:r>
              <a:rPr lang="en-US" sz="1200" b="1" dirty="0" smtClean="0">
                <a:solidFill>
                  <a:srgbClr val="000000"/>
                </a:solidFill>
                <a:cs typeface="Arial" pitchFamily="34" charset="0"/>
              </a:rPr>
              <a:t>–</a:t>
            </a:r>
            <a:r>
              <a:rPr lang="en-US" sz="1200" b="1" dirty="0">
                <a:solidFill>
                  <a:srgbClr val="000000"/>
                </a:solidFill>
              </a:rPr>
              <a:t>0.2 </a:t>
            </a:r>
            <a:r>
              <a:rPr lang="en-US" sz="1200" b="1" dirty="0" err="1">
                <a:solidFill>
                  <a:srgbClr val="000000"/>
                </a:solidFill>
              </a:rPr>
              <a:t>ng</a:t>
            </a:r>
            <a:r>
              <a:rPr lang="en-US" sz="1200" b="1" dirty="0">
                <a:solidFill>
                  <a:srgbClr val="000000"/>
                </a:solidFill>
              </a:rPr>
              <a:t>/</a:t>
            </a:r>
            <a:r>
              <a:rPr lang="en-US" sz="1200" b="1" dirty="0" err="1">
                <a:solidFill>
                  <a:srgbClr val="000000"/>
                </a:solidFill>
              </a:rPr>
              <a:t>mL</a:t>
            </a:r>
            <a:endParaRPr lang="en-US" sz="1200" b="1" dirty="0">
              <a:solidFill>
                <a:srgbClr val="000000"/>
              </a:solidFill>
            </a:endParaRPr>
          </a:p>
          <a:p>
            <a:r>
              <a:rPr lang="en-US" sz="1200" b="1" dirty="0">
                <a:solidFill>
                  <a:srgbClr val="000000"/>
                </a:solidFill>
              </a:rPr>
              <a:t>p=0.57 </a:t>
            </a:r>
            <a:r>
              <a:rPr lang="en-US" sz="1200" b="1" dirty="0" err="1">
                <a:solidFill>
                  <a:srgbClr val="000000"/>
                </a:solidFill>
              </a:rPr>
              <a:t>vs</a:t>
            </a:r>
            <a:r>
              <a:rPr lang="en-US" sz="1200" b="1" dirty="0">
                <a:solidFill>
                  <a:srgbClr val="000000"/>
                </a:solidFill>
              </a:rPr>
              <a:t> no change</a:t>
            </a:r>
          </a:p>
        </p:txBody>
      </p:sp>
      <p:graphicFrame>
        <p:nvGraphicFramePr>
          <p:cNvPr id="18" name="Chart 6"/>
          <p:cNvGraphicFramePr>
            <a:graphicFrameLocks/>
          </p:cNvGraphicFramePr>
          <p:nvPr/>
        </p:nvGraphicFramePr>
        <p:xfrm>
          <a:off x="1230313" y="1367149"/>
          <a:ext cx="6350000" cy="40036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293" name="TextBox 8"/>
          <p:cNvSpPr txBox="1">
            <a:spLocks noChangeArrowheads="1"/>
          </p:cNvSpPr>
          <p:nvPr/>
        </p:nvSpPr>
        <p:spPr bwMode="auto">
          <a:xfrm>
            <a:off x="434258" y="5032686"/>
            <a:ext cx="1600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tabLst>
                <a:tab pos="985838" algn="l"/>
              </a:tabLst>
            </a:pPr>
            <a:r>
              <a:rPr lang="en-US" sz="1200" b="1" dirty="0" smtClean="0">
                <a:solidFill>
                  <a:srgbClr val="000000"/>
                </a:solidFill>
              </a:rPr>
              <a:t>TMC278 </a:t>
            </a:r>
            <a:r>
              <a:rPr lang="en-US" sz="1200" b="1" dirty="0">
                <a:solidFill>
                  <a:srgbClr val="000000"/>
                </a:solidFill>
              </a:rPr>
              <a:t>N’=292</a:t>
            </a:r>
          </a:p>
          <a:p>
            <a:pPr algn="r">
              <a:tabLst>
                <a:tab pos="985838" algn="l"/>
              </a:tabLst>
            </a:pPr>
            <a:r>
              <a:rPr lang="en-US" sz="1200" b="1" dirty="0" smtClean="0">
                <a:solidFill>
                  <a:srgbClr val="000000"/>
                </a:solidFill>
              </a:rPr>
              <a:t>EFV </a:t>
            </a:r>
            <a:r>
              <a:rPr lang="en-US" sz="1200" b="1" dirty="0">
                <a:solidFill>
                  <a:srgbClr val="000000"/>
                </a:solidFill>
              </a:rPr>
              <a:t>N’=290</a:t>
            </a:r>
          </a:p>
        </p:txBody>
      </p:sp>
      <p:sp>
        <p:nvSpPr>
          <p:cNvPr id="12294" name="TextBox 11"/>
          <p:cNvSpPr txBox="1">
            <a:spLocks noChangeArrowheads="1"/>
          </p:cNvSpPr>
          <p:nvPr/>
        </p:nvSpPr>
        <p:spPr bwMode="auto">
          <a:xfrm>
            <a:off x="4333875" y="5032686"/>
            <a:ext cx="454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b="1">
                <a:solidFill>
                  <a:srgbClr val="000000"/>
                </a:solidFill>
              </a:rPr>
              <a:t>291</a:t>
            </a:r>
          </a:p>
          <a:p>
            <a:r>
              <a:rPr lang="en-US" sz="1200" b="1">
                <a:solidFill>
                  <a:srgbClr val="000000"/>
                </a:solidFill>
              </a:rPr>
              <a:t>289</a:t>
            </a:r>
          </a:p>
        </p:txBody>
      </p:sp>
      <p:sp>
        <p:nvSpPr>
          <p:cNvPr id="12295" name="TextBox 12"/>
          <p:cNvSpPr txBox="1">
            <a:spLocks noChangeArrowheads="1"/>
          </p:cNvSpPr>
          <p:nvPr/>
        </p:nvSpPr>
        <p:spPr bwMode="auto">
          <a:xfrm>
            <a:off x="7172325" y="5034274"/>
            <a:ext cx="5826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b="1">
                <a:solidFill>
                  <a:srgbClr val="000000"/>
                </a:solidFill>
              </a:rPr>
              <a:t>292</a:t>
            </a:r>
          </a:p>
          <a:p>
            <a:r>
              <a:rPr lang="en-US" sz="1200" b="1">
                <a:solidFill>
                  <a:srgbClr val="000000"/>
                </a:solidFill>
              </a:rPr>
              <a:t>290</a:t>
            </a:r>
          </a:p>
        </p:txBody>
      </p:sp>
      <p:sp>
        <p:nvSpPr>
          <p:cNvPr id="12296" name="TextBox 14"/>
          <p:cNvSpPr txBox="1">
            <a:spLocks noChangeArrowheads="1"/>
          </p:cNvSpPr>
          <p:nvPr/>
        </p:nvSpPr>
        <p:spPr bwMode="auto">
          <a:xfrm rot="-5400000">
            <a:off x="-792957" y="3012593"/>
            <a:ext cx="36179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 b="1" dirty="0">
                <a:solidFill>
                  <a:srgbClr val="000000"/>
                </a:solidFill>
              </a:rPr>
              <a:t>Mean change in 25(OH)D levels from</a:t>
            </a:r>
            <a:br>
              <a:rPr lang="en-US" sz="1200" b="1" dirty="0">
                <a:solidFill>
                  <a:srgbClr val="000000"/>
                </a:solidFill>
              </a:rPr>
            </a:br>
            <a:r>
              <a:rPr lang="en-US" sz="1200" b="1" dirty="0">
                <a:solidFill>
                  <a:srgbClr val="000000"/>
                </a:solidFill>
              </a:rPr>
              <a:t>baseline (</a:t>
            </a:r>
            <a:r>
              <a:rPr lang="en-US" sz="1200" b="1" dirty="0" err="1">
                <a:solidFill>
                  <a:srgbClr val="000000"/>
                </a:solidFill>
              </a:rPr>
              <a:t>ng</a:t>
            </a:r>
            <a:r>
              <a:rPr lang="en-US" sz="1200" b="1" dirty="0">
                <a:solidFill>
                  <a:srgbClr val="000000"/>
                </a:solidFill>
              </a:rPr>
              <a:t>/</a:t>
            </a:r>
            <a:r>
              <a:rPr lang="en-US" sz="1200" b="1" dirty="0" err="1">
                <a:solidFill>
                  <a:srgbClr val="000000"/>
                </a:solidFill>
              </a:rPr>
              <a:t>mL</a:t>
            </a:r>
            <a:r>
              <a:rPr lang="en-US" sz="1200" b="1" dirty="0">
                <a:solidFill>
                  <a:srgbClr val="000000"/>
                </a:solidFill>
              </a:rPr>
              <a:t>, 95% CI)</a:t>
            </a:r>
          </a:p>
        </p:txBody>
      </p:sp>
      <p:sp>
        <p:nvSpPr>
          <p:cNvPr id="28" name="TextBox 27"/>
          <p:cNvSpPr txBox="1"/>
          <p:nvPr/>
        </p:nvSpPr>
        <p:spPr>
          <a:xfrm rot="16200000">
            <a:off x="4335463" y="130486"/>
            <a:ext cx="366712" cy="4033838"/>
          </a:xfrm>
          <a:prstGeom prst="rect">
            <a:avLst/>
          </a:prstGeom>
          <a:noFill/>
        </p:spPr>
        <p:txBody>
          <a:bodyPr vert="eaVert">
            <a:spAutoFit/>
          </a:bodyPr>
          <a:lstStyle/>
          <a:p>
            <a:pPr algn="ctr"/>
            <a:r>
              <a:rPr lang="en-US" sz="1200" b="1">
                <a:solidFill>
                  <a:srgbClr val="000000"/>
                </a:solidFill>
              </a:rPr>
              <a:t>Time (weeks)</a:t>
            </a:r>
          </a:p>
        </p:txBody>
      </p:sp>
      <p:sp>
        <p:nvSpPr>
          <p:cNvPr id="12300" name="TextBox 13"/>
          <p:cNvSpPr txBox="1">
            <a:spLocks noChangeArrowheads="1"/>
          </p:cNvSpPr>
          <p:nvPr/>
        </p:nvSpPr>
        <p:spPr bwMode="auto">
          <a:xfrm>
            <a:off x="7499350" y="3040374"/>
            <a:ext cx="129381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 dirty="0" smtClean="0">
                <a:solidFill>
                  <a:srgbClr val="B89900"/>
                </a:solidFill>
              </a:rPr>
              <a:t>∆</a:t>
            </a:r>
            <a:r>
              <a:rPr lang="en-US" sz="1200" b="1" dirty="0" smtClean="0">
                <a:solidFill>
                  <a:srgbClr val="000000"/>
                </a:solidFill>
              </a:rPr>
              <a:t> = </a:t>
            </a:r>
            <a:r>
              <a:rPr lang="en-US" sz="1200" b="1" dirty="0" smtClean="0">
                <a:solidFill>
                  <a:srgbClr val="000000"/>
                </a:solidFill>
                <a:cs typeface="Arial" pitchFamily="34" charset="0"/>
              </a:rPr>
              <a:t>–</a:t>
            </a:r>
            <a:r>
              <a:rPr lang="en-US" sz="1200" b="1" dirty="0">
                <a:solidFill>
                  <a:srgbClr val="000000"/>
                </a:solidFill>
              </a:rPr>
              <a:t>2.5 </a:t>
            </a:r>
            <a:r>
              <a:rPr lang="en-US" sz="1200" b="1" dirty="0" err="1">
                <a:solidFill>
                  <a:srgbClr val="000000"/>
                </a:solidFill>
              </a:rPr>
              <a:t>ng</a:t>
            </a:r>
            <a:r>
              <a:rPr lang="en-US" sz="1200" b="1" dirty="0">
                <a:solidFill>
                  <a:srgbClr val="000000"/>
                </a:solidFill>
              </a:rPr>
              <a:t>/</a:t>
            </a:r>
            <a:r>
              <a:rPr lang="en-US" sz="1200" b="1" dirty="0" err="1">
                <a:solidFill>
                  <a:srgbClr val="000000"/>
                </a:solidFill>
              </a:rPr>
              <a:t>mL</a:t>
            </a:r>
            <a:endParaRPr lang="en-US" sz="1200" b="1" dirty="0">
              <a:solidFill>
                <a:srgbClr val="000000"/>
              </a:solidFill>
            </a:endParaRPr>
          </a:p>
          <a:p>
            <a:r>
              <a:rPr lang="en-US" sz="1200" b="1" dirty="0">
                <a:solidFill>
                  <a:srgbClr val="000000"/>
                </a:solidFill>
              </a:rPr>
              <a:t>p&lt;0.0001 </a:t>
            </a:r>
            <a:r>
              <a:rPr lang="en-US" sz="1200" b="1" dirty="0" err="1">
                <a:solidFill>
                  <a:srgbClr val="000000"/>
                </a:solidFill>
              </a:rPr>
              <a:t>vs</a:t>
            </a:r>
            <a:r>
              <a:rPr lang="en-US" sz="1200" b="1" dirty="0">
                <a:solidFill>
                  <a:srgbClr val="000000"/>
                </a:solidFill>
              </a:rPr>
              <a:t> no </a:t>
            </a:r>
            <a:r>
              <a:rPr lang="en-US" sz="1200" b="1" dirty="0" smtClean="0">
                <a:solidFill>
                  <a:srgbClr val="000000"/>
                </a:solidFill>
              </a:rPr>
              <a:t>change</a:t>
            </a:r>
            <a:endParaRPr lang="en-US" sz="1200" b="1" dirty="0">
              <a:solidFill>
                <a:srgbClr val="00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 rot="16200000">
            <a:off x="4356101" y="1679886"/>
            <a:ext cx="366712" cy="350837"/>
          </a:xfrm>
          <a:prstGeom prst="rect">
            <a:avLst/>
          </a:prstGeom>
          <a:noFill/>
        </p:spPr>
        <p:txBody>
          <a:bodyPr vert="vert">
            <a:spAutoFit/>
          </a:bodyPr>
          <a:lstStyle/>
          <a:p>
            <a:pPr algn="ctr">
              <a:defRPr/>
            </a:pPr>
            <a:r>
              <a:rPr lang="en-GB" sz="1200" b="1" dirty="0">
                <a:solidFill>
                  <a:srgbClr val="000000"/>
                </a:solidFill>
              </a:rPr>
              <a:t>24</a:t>
            </a:r>
          </a:p>
        </p:txBody>
      </p:sp>
      <p:sp>
        <p:nvSpPr>
          <p:cNvPr id="17" name="TextBox 16"/>
          <p:cNvSpPr txBox="1"/>
          <p:nvPr/>
        </p:nvSpPr>
        <p:spPr>
          <a:xfrm rot="16200000">
            <a:off x="7275513" y="1679886"/>
            <a:ext cx="366712" cy="350838"/>
          </a:xfrm>
          <a:prstGeom prst="rect">
            <a:avLst/>
          </a:prstGeom>
          <a:noFill/>
        </p:spPr>
        <p:txBody>
          <a:bodyPr vert="vert">
            <a:spAutoFit/>
          </a:bodyPr>
          <a:lstStyle/>
          <a:p>
            <a:pPr algn="ctr">
              <a:defRPr/>
            </a:pPr>
            <a:r>
              <a:rPr lang="en-GB" sz="1200" b="1" dirty="0">
                <a:solidFill>
                  <a:srgbClr val="000000"/>
                </a:solidFill>
              </a:rPr>
              <a:t>48</a:t>
            </a: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1884840" y="6217564"/>
            <a:ext cx="373934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</a:rPr>
              <a:t/>
            </a:r>
            <a:br>
              <a:rPr lang="en-US" sz="1200" dirty="0" smtClean="0">
                <a:solidFill>
                  <a:srgbClr val="000000"/>
                </a:solidFill>
              </a:rPr>
            </a:br>
            <a:r>
              <a:rPr lang="en-US" sz="1200" dirty="0" smtClean="0">
                <a:solidFill>
                  <a:srgbClr val="000000"/>
                </a:solidFill>
              </a:rPr>
              <a:t>CI = confidence interval</a:t>
            </a:r>
          </a:p>
        </p:txBody>
      </p:sp>
      <p:sp>
        <p:nvSpPr>
          <p:cNvPr id="20" name="TextBox 1"/>
          <p:cNvSpPr txBox="1">
            <a:spLocks noChangeArrowheads="1"/>
          </p:cNvSpPr>
          <p:nvPr/>
        </p:nvSpPr>
        <p:spPr bwMode="auto">
          <a:xfrm>
            <a:off x="5624513" y="6611938"/>
            <a:ext cx="331946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000" dirty="0">
                <a:solidFill>
                  <a:srgbClr val="000000"/>
                </a:solidFill>
              </a:rPr>
              <a:t>Wohl D, et al. 18th CROI 2011. Abstract O-1014</a:t>
            </a:r>
          </a:p>
        </p:txBody>
      </p:sp>
      <p:sp>
        <p:nvSpPr>
          <p:cNvPr id="21" name="Rectangle 20"/>
          <p:cNvSpPr/>
          <p:nvPr/>
        </p:nvSpPr>
        <p:spPr>
          <a:xfrm>
            <a:off x="7200958" y="4098279"/>
            <a:ext cx="1710725" cy="584775"/>
          </a:xfrm>
          <a:prstGeom prst="rect">
            <a:avLst/>
          </a:prstGeom>
          <a:ln>
            <a:solidFill>
              <a:srgbClr val="000000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en-US" b="1" dirty="0" smtClean="0">
                <a:solidFill>
                  <a:srgbClr val="000000"/>
                </a:solidFill>
              </a:rPr>
              <a:t>EFV </a:t>
            </a:r>
            <a:r>
              <a:rPr lang="en-US" b="1" dirty="0" err="1" smtClean="0">
                <a:solidFill>
                  <a:srgbClr val="000000"/>
                </a:solidFill>
              </a:rPr>
              <a:t>vs</a:t>
            </a:r>
            <a:r>
              <a:rPr lang="en-US" b="1" dirty="0" smtClean="0">
                <a:solidFill>
                  <a:srgbClr val="000000"/>
                </a:solidFill>
              </a:rPr>
              <a:t> TMC278</a:t>
            </a:r>
            <a:br>
              <a:rPr lang="en-US" b="1" dirty="0" smtClean="0">
                <a:solidFill>
                  <a:srgbClr val="000000"/>
                </a:solidFill>
              </a:rPr>
            </a:br>
            <a:r>
              <a:rPr lang="en-US" b="1" dirty="0" smtClean="0">
                <a:solidFill>
                  <a:srgbClr val="000000"/>
                </a:solidFill>
              </a:rPr>
              <a:t>p=0.0002 </a:t>
            </a:r>
            <a:endParaRPr lang="en-US" b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hart 1"/>
          <p:cNvGraphicFramePr>
            <a:graphicFrameLocks noChangeAspect="1"/>
          </p:cNvGraphicFramePr>
          <p:nvPr/>
        </p:nvGraphicFramePr>
        <p:xfrm>
          <a:off x="842963" y="1547813"/>
          <a:ext cx="7931150" cy="4557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8070" name="TextBox 2"/>
          <p:cNvSpPr txBox="1">
            <a:spLocks noChangeArrowheads="1"/>
          </p:cNvSpPr>
          <p:nvPr/>
        </p:nvSpPr>
        <p:spPr bwMode="auto">
          <a:xfrm>
            <a:off x="1604963" y="5915025"/>
            <a:ext cx="19748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000000"/>
                </a:solidFill>
              </a:rPr>
              <a:t>TMC278</a:t>
            </a:r>
            <a:endParaRPr lang="en-US" sz="1400" b="1" dirty="0">
              <a:solidFill>
                <a:srgbClr val="000000"/>
              </a:solidFill>
            </a:endParaRPr>
          </a:p>
        </p:txBody>
      </p:sp>
      <p:sp>
        <p:nvSpPr>
          <p:cNvPr id="88071" name="TextBox 8"/>
          <p:cNvSpPr txBox="1">
            <a:spLocks noChangeArrowheads="1"/>
          </p:cNvSpPr>
          <p:nvPr/>
        </p:nvSpPr>
        <p:spPr bwMode="auto">
          <a:xfrm>
            <a:off x="4591050" y="5915124"/>
            <a:ext cx="20050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000000"/>
                </a:solidFill>
              </a:rPr>
              <a:t>EFV</a:t>
            </a:r>
          </a:p>
        </p:txBody>
      </p:sp>
      <p:sp>
        <p:nvSpPr>
          <p:cNvPr id="88072" name="TextBox 9"/>
          <p:cNvSpPr txBox="1">
            <a:spLocks noChangeArrowheads="1"/>
          </p:cNvSpPr>
          <p:nvPr/>
        </p:nvSpPr>
        <p:spPr bwMode="auto">
          <a:xfrm rot="-5400000">
            <a:off x="-1073150" y="3443288"/>
            <a:ext cx="38639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>
                <a:solidFill>
                  <a:srgbClr val="000000"/>
                </a:solidFill>
              </a:rPr>
              <a:t>Patients with 25(OH)D deficiency (%)</a:t>
            </a:r>
          </a:p>
        </p:txBody>
      </p:sp>
      <p:sp>
        <p:nvSpPr>
          <p:cNvPr id="88074" name="Rectangle 2"/>
          <p:cNvSpPr txBox="1">
            <a:spLocks noChangeArrowheads="1"/>
          </p:cNvSpPr>
          <p:nvPr/>
        </p:nvSpPr>
        <p:spPr bwMode="auto">
          <a:xfrm>
            <a:off x="573088" y="57150"/>
            <a:ext cx="798353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3000" b="1" dirty="0">
                <a:solidFill>
                  <a:srgbClr val="000000"/>
                </a:solidFill>
              </a:rPr>
              <a:t>ECHO: changes in 25(OH)D deficiency status from baseline to Week </a:t>
            </a:r>
            <a:r>
              <a:rPr lang="en-US" sz="3000" b="1" dirty="0" smtClean="0">
                <a:solidFill>
                  <a:srgbClr val="000000"/>
                </a:solidFill>
              </a:rPr>
              <a:t>48</a:t>
            </a:r>
            <a:endParaRPr lang="en-US" sz="3000" b="1" dirty="0">
              <a:solidFill>
                <a:srgbClr val="000000"/>
              </a:solidFill>
            </a:endParaRPr>
          </a:p>
        </p:txBody>
      </p:sp>
      <p:sp>
        <p:nvSpPr>
          <p:cNvPr id="11" name="TextBox 1"/>
          <p:cNvSpPr txBox="1">
            <a:spLocks noChangeArrowheads="1"/>
          </p:cNvSpPr>
          <p:nvPr/>
        </p:nvSpPr>
        <p:spPr bwMode="auto">
          <a:xfrm>
            <a:off x="5624513" y="6611938"/>
            <a:ext cx="331946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000" dirty="0">
                <a:solidFill>
                  <a:srgbClr val="000000"/>
                </a:solidFill>
              </a:rPr>
              <a:t>Wohl D, et al. 18th CROI 2011. Abstract O-1014</a:t>
            </a:r>
          </a:p>
        </p:txBody>
      </p:sp>
      <p:sp>
        <p:nvSpPr>
          <p:cNvPr id="14" name="TextBox 7"/>
          <p:cNvSpPr txBox="1">
            <a:spLocks noChangeArrowheads="1"/>
          </p:cNvSpPr>
          <p:nvPr/>
        </p:nvSpPr>
        <p:spPr bwMode="auto">
          <a:xfrm>
            <a:off x="1364183" y="6216600"/>
            <a:ext cx="81819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spAutoFit/>
          </a:bodyPr>
          <a:lstStyle/>
          <a:p>
            <a:r>
              <a:rPr lang="en-US" sz="1200" b="1" dirty="0" smtClean="0">
                <a:solidFill>
                  <a:srgbClr val="000000"/>
                </a:solidFill>
              </a:rPr>
              <a:t>*p=0.032</a:t>
            </a:r>
            <a:r>
              <a:rPr lang="en-US" sz="1200" dirty="0" smtClean="0">
                <a:solidFill>
                  <a:srgbClr val="000000"/>
                </a:solidFill>
              </a:rPr>
              <a:t> </a:t>
            </a:r>
            <a:r>
              <a:rPr lang="en-US" sz="1200" dirty="0">
                <a:solidFill>
                  <a:srgbClr val="000000"/>
                </a:solidFill>
              </a:rPr>
              <a:t>(Fisher’s Exact test) for </a:t>
            </a:r>
            <a:r>
              <a:rPr lang="en-US" sz="1200" dirty="0" smtClean="0">
                <a:solidFill>
                  <a:srgbClr val="000000"/>
                </a:solidFill>
              </a:rPr>
              <a:t>treatment comparison in </a:t>
            </a:r>
            <a:br>
              <a:rPr lang="en-US" sz="1200" dirty="0" smtClean="0">
                <a:solidFill>
                  <a:srgbClr val="000000"/>
                </a:solidFill>
              </a:rPr>
            </a:br>
            <a:r>
              <a:rPr lang="en-US" sz="1200" dirty="0" smtClean="0">
                <a:solidFill>
                  <a:srgbClr val="000000"/>
                </a:solidFill>
              </a:rPr>
              <a:t>severe </a:t>
            </a:r>
            <a:r>
              <a:rPr lang="en-US" sz="1200" dirty="0">
                <a:solidFill>
                  <a:srgbClr val="000000"/>
                </a:solidFill>
              </a:rPr>
              <a:t>25(OH)D deficiency at Week </a:t>
            </a:r>
            <a:r>
              <a:rPr lang="en-US" sz="1200" dirty="0" smtClean="0">
                <a:solidFill>
                  <a:srgbClr val="000000"/>
                </a:solidFill>
              </a:rPr>
              <a:t>48, irrespective of baseline</a:t>
            </a: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38313" y="1676400"/>
            <a:ext cx="700087" cy="36147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GB" sz="1800" b="1">
              <a:solidFill>
                <a:srgbClr val="FFFFFF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694509" y="1671638"/>
            <a:ext cx="700088" cy="36147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GB" sz="1800" b="1">
              <a:solidFill>
                <a:srgbClr val="FFFFFF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718276" y="1692275"/>
            <a:ext cx="700087" cy="36147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GB" sz="1800" b="1">
              <a:solidFill>
                <a:srgbClr val="FFFFFF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676060" y="1520825"/>
            <a:ext cx="701675" cy="36147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GB" sz="1800" b="1">
              <a:solidFill>
                <a:srgbClr val="FFFFFF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633229" y="2259106"/>
            <a:ext cx="1959442" cy="21515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GB" sz="1800" b="1">
              <a:solidFill>
                <a:srgbClr val="FFFFFF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305175" y="5219700"/>
            <a:ext cx="2648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000000"/>
                </a:solidFill>
              </a:rPr>
              <a:t>*</a:t>
            </a:r>
            <a:endParaRPr lang="en-GB" b="1" dirty="0">
              <a:solidFill>
                <a:srgbClr val="00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276975" y="5162550"/>
            <a:ext cx="2648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000000"/>
                </a:solidFill>
              </a:rPr>
              <a:t>*</a:t>
            </a:r>
            <a:endParaRPr lang="en-GB" b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hart 1"/>
          <p:cNvGraphicFramePr>
            <a:graphicFrameLocks noChangeAspect="1"/>
          </p:cNvGraphicFramePr>
          <p:nvPr/>
        </p:nvGraphicFramePr>
        <p:xfrm>
          <a:off x="842963" y="1547813"/>
          <a:ext cx="7931150" cy="4557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8070" name="TextBox 2"/>
          <p:cNvSpPr txBox="1">
            <a:spLocks noChangeArrowheads="1"/>
          </p:cNvSpPr>
          <p:nvPr/>
        </p:nvSpPr>
        <p:spPr bwMode="auto">
          <a:xfrm>
            <a:off x="1604963" y="5915025"/>
            <a:ext cx="19748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000000"/>
                </a:solidFill>
              </a:rPr>
              <a:t>TMC278</a:t>
            </a:r>
            <a:endParaRPr lang="en-US" sz="1400" b="1" dirty="0">
              <a:solidFill>
                <a:srgbClr val="000000"/>
              </a:solidFill>
            </a:endParaRPr>
          </a:p>
        </p:txBody>
      </p:sp>
      <p:sp>
        <p:nvSpPr>
          <p:cNvPr id="88071" name="TextBox 8"/>
          <p:cNvSpPr txBox="1">
            <a:spLocks noChangeArrowheads="1"/>
          </p:cNvSpPr>
          <p:nvPr/>
        </p:nvSpPr>
        <p:spPr bwMode="auto">
          <a:xfrm>
            <a:off x="4591050" y="5915124"/>
            <a:ext cx="20050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000000"/>
                </a:solidFill>
              </a:rPr>
              <a:t>EFV</a:t>
            </a:r>
          </a:p>
        </p:txBody>
      </p:sp>
      <p:sp>
        <p:nvSpPr>
          <p:cNvPr id="88072" name="TextBox 9"/>
          <p:cNvSpPr txBox="1">
            <a:spLocks noChangeArrowheads="1"/>
          </p:cNvSpPr>
          <p:nvPr/>
        </p:nvSpPr>
        <p:spPr bwMode="auto">
          <a:xfrm rot="-5400000">
            <a:off x="-1073150" y="3443288"/>
            <a:ext cx="38639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>
                <a:solidFill>
                  <a:srgbClr val="000000"/>
                </a:solidFill>
              </a:rPr>
              <a:t>Patients with 25(OH)D deficiency (%)</a:t>
            </a:r>
          </a:p>
        </p:txBody>
      </p:sp>
      <p:sp>
        <p:nvSpPr>
          <p:cNvPr id="88074" name="Rectangle 2"/>
          <p:cNvSpPr txBox="1">
            <a:spLocks noChangeArrowheads="1"/>
          </p:cNvSpPr>
          <p:nvPr/>
        </p:nvSpPr>
        <p:spPr bwMode="auto">
          <a:xfrm>
            <a:off x="573088" y="57150"/>
            <a:ext cx="798353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3000" b="1" dirty="0">
                <a:solidFill>
                  <a:srgbClr val="000000"/>
                </a:solidFill>
              </a:rPr>
              <a:t>ECHO: changes in 25(OH)D deficiency status from baseline to Week </a:t>
            </a:r>
            <a:r>
              <a:rPr lang="en-US" sz="3000" b="1" dirty="0" smtClean="0">
                <a:solidFill>
                  <a:srgbClr val="000000"/>
                </a:solidFill>
              </a:rPr>
              <a:t>48</a:t>
            </a:r>
            <a:endParaRPr lang="en-US" sz="3000" b="1" dirty="0">
              <a:solidFill>
                <a:srgbClr val="000000"/>
              </a:solidFill>
            </a:endParaRPr>
          </a:p>
        </p:txBody>
      </p:sp>
      <p:sp>
        <p:nvSpPr>
          <p:cNvPr id="11" name="TextBox 1"/>
          <p:cNvSpPr txBox="1">
            <a:spLocks noChangeArrowheads="1"/>
          </p:cNvSpPr>
          <p:nvPr/>
        </p:nvSpPr>
        <p:spPr bwMode="auto">
          <a:xfrm>
            <a:off x="5624513" y="6611938"/>
            <a:ext cx="331946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000" dirty="0">
                <a:solidFill>
                  <a:srgbClr val="000000"/>
                </a:solidFill>
              </a:rPr>
              <a:t>Wohl D, et al. 18th CROI 2011. Abstract O-1014</a:t>
            </a:r>
          </a:p>
        </p:txBody>
      </p:sp>
      <p:sp>
        <p:nvSpPr>
          <p:cNvPr id="9" name="Rectangle 8"/>
          <p:cNvSpPr/>
          <p:nvPr/>
        </p:nvSpPr>
        <p:spPr>
          <a:xfrm>
            <a:off x="1738313" y="1241425"/>
            <a:ext cx="700087" cy="3113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GB" sz="1800" b="1">
              <a:solidFill>
                <a:srgbClr val="FFFFFF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705622" y="1252538"/>
            <a:ext cx="700087" cy="31130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GB" sz="1800" b="1">
              <a:solidFill>
                <a:srgbClr val="FFFFFF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724626" y="1589088"/>
            <a:ext cx="700087" cy="26241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GB" sz="1800" b="1">
              <a:solidFill>
                <a:srgbClr val="FFFFFF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689600" y="1284288"/>
            <a:ext cx="700088" cy="27336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GB" sz="1800" b="1">
              <a:solidFill>
                <a:srgbClr val="FFFFFF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646676" y="1479177"/>
            <a:ext cx="1959442" cy="21515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GB" sz="1800" b="1">
              <a:solidFill>
                <a:srgbClr val="FFFFFF"/>
              </a:solidFill>
            </a:endParaRPr>
          </a:p>
        </p:txBody>
      </p:sp>
      <p:sp>
        <p:nvSpPr>
          <p:cNvPr id="17" name="TextBox 7"/>
          <p:cNvSpPr txBox="1">
            <a:spLocks noChangeArrowheads="1"/>
          </p:cNvSpPr>
          <p:nvPr/>
        </p:nvSpPr>
        <p:spPr bwMode="auto">
          <a:xfrm>
            <a:off x="1364183" y="6216600"/>
            <a:ext cx="81819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spAutoFit/>
          </a:bodyPr>
          <a:lstStyle/>
          <a:p>
            <a:r>
              <a:rPr lang="en-US" sz="1200" b="1" dirty="0" smtClean="0">
                <a:solidFill>
                  <a:srgbClr val="000000"/>
                </a:solidFill>
              </a:rPr>
              <a:t>*p=0.032</a:t>
            </a:r>
            <a:r>
              <a:rPr lang="en-US" sz="1200" dirty="0" smtClean="0">
                <a:solidFill>
                  <a:srgbClr val="000000"/>
                </a:solidFill>
              </a:rPr>
              <a:t> </a:t>
            </a:r>
            <a:r>
              <a:rPr lang="en-US" sz="1200" dirty="0">
                <a:solidFill>
                  <a:srgbClr val="000000"/>
                </a:solidFill>
              </a:rPr>
              <a:t>(Fisher’s Exact test) for </a:t>
            </a:r>
            <a:r>
              <a:rPr lang="en-US" sz="1200" dirty="0" smtClean="0">
                <a:solidFill>
                  <a:srgbClr val="000000"/>
                </a:solidFill>
              </a:rPr>
              <a:t>treatment comparison in </a:t>
            </a:r>
            <a:br>
              <a:rPr lang="en-US" sz="1200" dirty="0" smtClean="0">
                <a:solidFill>
                  <a:srgbClr val="000000"/>
                </a:solidFill>
              </a:rPr>
            </a:br>
            <a:r>
              <a:rPr lang="en-US" sz="1200" dirty="0" smtClean="0">
                <a:solidFill>
                  <a:srgbClr val="000000"/>
                </a:solidFill>
              </a:rPr>
              <a:t>severe </a:t>
            </a:r>
            <a:r>
              <a:rPr lang="en-US" sz="1200" dirty="0">
                <a:solidFill>
                  <a:srgbClr val="000000"/>
                </a:solidFill>
              </a:rPr>
              <a:t>25(OH)D deficiency at Week </a:t>
            </a:r>
            <a:r>
              <a:rPr lang="en-US" sz="1200" dirty="0" smtClean="0">
                <a:solidFill>
                  <a:srgbClr val="000000"/>
                </a:solidFill>
              </a:rPr>
              <a:t>48, irrespective of baseline</a:t>
            </a: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305175" y="5219700"/>
            <a:ext cx="2648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000000"/>
                </a:solidFill>
              </a:rPr>
              <a:t>*</a:t>
            </a:r>
            <a:endParaRPr lang="en-GB" b="1" dirty="0">
              <a:solidFill>
                <a:srgbClr val="00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276975" y="5162550"/>
            <a:ext cx="2648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000000"/>
                </a:solidFill>
              </a:rPr>
              <a:t>*</a:t>
            </a:r>
            <a:endParaRPr lang="en-GB" b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hart 1"/>
          <p:cNvGraphicFramePr>
            <a:graphicFrameLocks noChangeAspect="1"/>
          </p:cNvGraphicFramePr>
          <p:nvPr/>
        </p:nvGraphicFramePr>
        <p:xfrm>
          <a:off x="842963" y="1547813"/>
          <a:ext cx="7931150" cy="4557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8070" name="TextBox 2"/>
          <p:cNvSpPr txBox="1">
            <a:spLocks noChangeArrowheads="1"/>
          </p:cNvSpPr>
          <p:nvPr/>
        </p:nvSpPr>
        <p:spPr bwMode="auto">
          <a:xfrm>
            <a:off x="1604963" y="5915025"/>
            <a:ext cx="19748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000000"/>
                </a:solidFill>
              </a:rPr>
              <a:t>TMC278</a:t>
            </a:r>
            <a:endParaRPr lang="en-US" sz="1400" b="1" dirty="0">
              <a:solidFill>
                <a:srgbClr val="000000"/>
              </a:solidFill>
            </a:endParaRPr>
          </a:p>
        </p:txBody>
      </p:sp>
      <p:sp>
        <p:nvSpPr>
          <p:cNvPr id="88071" name="TextBox 8"/>
          <p:cNvSpPr txBox="1">
            <a:spLocks noChangeArrowheads="1"/>
          </p:cNvSpPr>
          <p:nvPr/>
        </p:nvSpPr>
        <p:spPr bwMode="auto">
          <a:xfrm>
            <a:off x="4591050" y="5915124"/>
            <a:ext cx="20050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000000"/>
                </a:solidFill>
              </a:rPr>
              <a:t>EFV</a:t>
            </a:r>
          </a:p>
        </p:txBody>
      </p:sp>
      <p:sp>
        <p:nvSpPr>
          <p:cNvPr id="88072" name="TextBox 9"/>
          <p:cNvSpPr txBox="1">
            <a:spLocks noChangeArrowheads="1"/>
          </p:cNvSpPr>
          <p:nvPr/>
        </p:nvSpPr>
        <p:spPr bwMode="auto">
          <a:xfrm rot="-5400000">
            <a:off x="-1073150" y="3443288"/>
            <a:ext cx="38639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>
                <a:solidFill>
                  <a:srgbClr val="000000"/>
                </a:solidFill>
              </a:rPr>
              <a:t>Patients with 25(OH)D deficiency (%)</a:t>
            </a:r>
          </a:p>
        </p:txBody>
      </p:sp>
      <p:sp>
        <p:nvSpPr>
          <p:cNvPr id="88074" name="Rectangle 2"/>
          <p:cNvSpPr txBox="1">
            <a:spLocks noChangeArrowheads="1"/>
          </p:cNvSpPr>
          <p:nvPr/>
        </p:nvSpPr>
        <p:spPr bwMode="auto">
          <a:xfrm>
            <a:off x="573088" y="57150"/>
            <a:ext cx="798353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3000" b="1" dirty="0">
                <a:solidFill>
                  <a:srgbClr val="000000"/>
                </a:solidFill>
              </a:rPr>
              <a:t>ECHO: changes in 25(OH)D deficiency status from baseline to Week </a:t>
            </a:r>
            <a:r>
              <a:rPr lang="en-US" sz="3000" b="1" dirty="0" smtClean="0">
                <a:solidFill>
                  <a:srgbClr val="000000"/>
                </a:solidFill>
              </a:rPr>
              <a:t>48</a:t>
            </a:r>
            <a:endParaRPr lang="en-US" sz="3000" b="1" dirty="0">
              <a:solidFill>
                <a:srgbClr val="000000"/>
              </a:solidFill>
            </a:endParaRPr>
          </a:p>
        </p:txBody>
      </p:sp>
      <p:sp>
        <p:nvSpPr>
          <p:cNvPr id="11" name="TextBox 1"/>
          <p:cNvSpPr txBox="1">
            <a:spLocks noChangeArrowheads="1"/>
          </p:cNvSpPr>
          <p:nvPr/>
        </p:nvSpPr>
        <p:spPr bwMode="auto">
          <a:xfrm>
            <a:off x="5624513" y="6611938"/>
            <a:ext cx="331946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000" dirty="0">
                <a:solidFill>
                  <a:srgbClr val="000000"/>
                </a:solidFill>
              </a:rPr>
              <a:t>Wohl D, et al. 18th CROI 2011. Abstract O-1014</a:t>
            </a:r>
          </a:p>
        </p:txBody>
      </p:sp>
      <p:sp>
        <p:nvSpPr>
          <p:cNvPr id="9" name="Rectangle 8"/>
          <p:cNvSpPr/>
          <p:nvPr/>
        </p:nvSpPr>
        <p:spPr>
          <a:xfrm>
            <a:off x="1747838" y="1239838"/>
            <a:ext cx="701675" cy="1447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GB" sz="1800" b="1">
              <a:solidFill>
                <a:srgbClr val="FFFFFF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692175" y="1436688"/>
            <a:ext cx="700087" cy="14493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GB" sz="1800" b="1">
              <a:solidFill>
                <a:srgbClr val="FFFFFF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735738" y="1501775"/>
            <a:ext cx="700088" cy="11445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GB" sz="1800" b="1">
              <a:solidFill>
                <a:srgbClr val="FFFFFF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691935" y="1208088"/>
            <a:ext cx="700087" cy="14493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GB" sz="1800" b="1">
              <a:solidFill>
                <a:srgbClr val="FFFFFF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633229" y="1183340"/>
            <a:ext cx="1959442" cy="17212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GB" sz="1800" b="1">
              <a:solidFill>
                <a:srgbClr val="FFFFFF"/>
              </a:solidFill>
            </a:endParaRPr>
          </a:p>
        </p:txBody>
      </p:sp>
      <p:sp>
        <p:nvSpPr>
          <p:cNvPr id="17" name="TextBox 7"/>
          <p:cNvSpPr txBox="1">
            <a:spLocks noChangeArrowheads="1"/>
          </p:cNvSpPr>
          <p:nvPr/>
        </p:nvSpPr>
        <p:spPr bwMode="auto">
          <a:xfrm>
            <a:off x="1364183" y="6216600"/>
            <a:ext cx="81819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spAutoFit/>
          </a:bodyPr>
          <a:lstStyle/>
          <a:p>
            <a:r>
              <a:rPr lang="en-US" sz="1200" b="1" dirty="0" smtClean="0">
                <a:solidFill>
                  <a:srgbClr val="000000"/>
                </a:solidFill>
              </a:rPr>
              <a:t>*p=0.032</a:t>
            </a:r>
            <a:r>
              <a:rPr lang="en-US" sz="1200" dirty="0" smtClean="0">
                <a:solidFill>
                  <a:srgbClr val="000000"/>
                </a:solidFill>
              </a:rPr>
              <a:t> </a:t>
            </a:r>
            <a:r>
              <a:rPr lang="en-US" sz="1200" dirty="0">
                <a:solidFill>
                  <a:srgbClr val="000000"/>
                </a:solidFill>
              </a:rPr>
              <a:t>(Fisher’s Exact test) for </a:t>
            </a:r>
            <a:r>
              <a:rPr lang="en-US" sz="1200" dirty="0" smtClean="0">
                <a:solidFill>
                  <a:srgbClr val="000000"/>
                </a:solidFill>
              </a:rPr>
              <a:t>treatment comparison in </a:t>
            </a:r>
            <a:br>
              <a:rPr lang="en-US" sz="1200" dirty="0" smtClean="0">
                <a:solidFill>
                  <a:srgbClr val="000000"/>
                </a:solidFill>
              </a:rPr>
            </a:br>
            <a:r>
              <a:rPr lang="en-US" sz="1200" dirty="0" smtClean="0">
                <a:solidFill>
                  <a:srgbClr val="000000"/>
                </a:solidFill>
              </a:rPr>
              <a:t>severe </a:t>
            </a:r>
            <a:r>
              <a:rPr lang="en-US" sz="1200" dirty="0">
                <a:solidFill>
                  <a:srgbClr val="000000"/>
                </a:solidFill>
              </a:rPr>
              <a:t>25(OH)D deficiency at Week </a:t>
            </a:r>
            <a:r>
              <a:rPr lang="en-US" sz="1200" dirty="0" smtClean="0">
                <a:solidFill>
                  <a:srgbClr val="000000"/>
                </a:solidFill>
              </a:rPr>
              <a:t>48, irrespective of baseline</a:t>
            </a: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305175" y="5219700"/>
            <a:ext cx="2648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000000"/>
                </a:solidFill>
              </a:rPr>
              <a:t>*</a:t>
            </a:r>
            <a:endParaRPr lang="en-GB" b="1" dirty="0">
              <a:solidFill>
                <a:srgbClr val="00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276975" y="5162550"/>
            <a:ext cx="2648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000000"/>
                </a:solidFill>
              </a:rPr>
              <a:t>*</a:t>
            </a:r>
            <a:endParaRPr lang="en-GB" b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hart 1"/>
          <p:cNvGraphicFramePr>
            <a:graphicFrameLocks noChangeAspect="1"/>
          </p:cNvGraphicFramePr>
          <p:nvPr/>
        </p:nvGraphicFramePr>
        <p:xfrm>
          <a:off x="842963" y="1547813"/>
          <a:ext cx="7931150" cy="4557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8070" name="TextBox 2"/>
          <p:cNvSpPr txBox="1">
            <a:spLocks noChangeArrowheads="1"/>
          </p:cNvSpPr>
          <p:nvPr/>
        </p:nvSpPr>
        <p:spPr bwMode="auto">
          <a:xfrm>
            <a:off x="1604963" y="5915025"/>
            <a:ext cx="19748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000000"/>
                </a:solidFill>
              </a:rPr>
              <a:t>TMC278</a:t>
            </a:r>
            <a:endParaRPr lang="en-US" sz="1400" b="1" dirty="0">
              <a:solidFill>
                <a:srgbClr val="000000"/>
              </a:solidFill>
            </a:endParaRPr>
          </a:p>
        </p:txBody>
      </p:sp>
      <p:sp>
        <p:nvSpPr>
          <p:cNvPr id="88071" name="TextBox 8"/>
          <p:cNvSpPr txBox="1">
            <a:spLocks noChangeArrowheads="1"/>
          </p:cNvSpPr>
          <p:nvPr/>
        </p:nvSpPr>
        <p:spPr bwMode="auto">
          <a:xfrm>
            <a:off x="4591050" y="5915124"/>
            <a:ext cx="20050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000000"/>
                </a:solidFill>
              </a:rPr>
              <a:t>EFV</a:t>
            </a:r>
          </a:p>
        </p:txBody>
      </p:sp>
      <p:sp>
        <p:nvSpPr>
          <p:cNvPr id="88072" name="TextBox 9"/>
          <p:cNvSpPr txBox="1">
            <a:spLocks noChangeArrowheads="1"/>
          </p:cNvSpPr>
          <p:nvPr/>
        </p:nvSpPr>
        <p:spPr bwMode="auto">
          <a:xfrm rot="-5400000">
            <a:off x="-1073150" y="3443288"/>
            <a:ext cx="38639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>
                <a:solidFill>
                  <a:srgbClr val="000000"/>
                </a:solidFill>
              </a:rPr>
              <a:t>Patients with 25(OH)D deficiency (%)</a:t>
            </a:r>
          </a:p>
        </p:txBody>
      </p:sp>
      <p:sp>
        <p:nvSpPr>
          <p:cNvPr id="88074" name="Rectangle 2"/>
          <p:cNvSpPr txBox="1">
            <a:spLocks noChangeArrowheads="1"/>
          </p:cNvSpPr>
          <p:nvPr/>
        </p:nvSpPr>
        <p:spPr bwMode="auto">
          <a:xfrm>
            <a:off x="573088" y="57150"/>
            <a:ext cx="798353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3000" b="1" dirty="0">
                <a:solidFill>
                  <a:srgbClr val="000000"/>
                </a:solidFill>
              </a:rPr>
              <a:t>ECHO: changes in 25(OH)D deficiency status from baseline to Week </a:t>
            </a:r>
            <a:r>
              <a:rPr lang="en-US" sz="3000" b="1" dirty="0" smtClean="0">
                <a:solidFill>
                  <a:srgbClr val="000000"/>
                </a:solidFill>
              </a:rPr>
              <a:t>48</a:t>
            </a:r>
            <a:endParaRPr lang="en-US" sz="3000" b="1" dirty="0">
              <a:solidFill>
                <a:srgbClr val="000000"/>
              </a:solidFill>
            </a:endParaRPr>
          </a:p>
        </p:txBody>
      </p:sp>
      <p:sp>
        <p:nvSpPr>
          <p:cNvPr id="11" name="TextBox 1"/>
          <p:cNvSpPr txBox="1">
            <a:spLocks noChangeArrowheads="1"/>
          </p:cNvSpPr>
          <p:nvPr/>
        </p:nvSpPr>
        <p:spPr bwMode="auto">
          <a:xfrm>
            <a:off x="5624513" y="6611938"/>
            <a:ext cx="331946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000" dirty="0">
                <a:solidFill>
                  <a:srgbClr val="000000"/>
                </a:solidFill>
              </a:rPr>
              <a:t>Wohl D, et al. 18th CROI 2011. Abstract O-1014</a:t>
            </a:r>
          </a:p>
        </p:txBody>
      </p:sp>
      <p:sp>
        <p:nvSpPr>
          <p:cNvPr id="9" name="TextBox 7"/>
          <p:cNvSpPr txBox="1">
            <a:spLocks noChangeArrowheads="1"/>
          </p:cNvSpPr>
          <p:nvPr/>
        </p:nvSpPr>
        <p:spPr bwMode="auto">
          <a:xfrm>
            <a:off x="1364183" y="6216600"/>
            <a:ext cx="81819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spAutoFit/>
          </a:bodyPr>
          <a:lstStyle/>
          <a:p>
            <a:r>
              <a:rPr lang="en-US" sz="1200" b="1" dirty="0" smtClean="0">
                <a:solidFill>
                  <a:srgbClr val="000000"/>
                </a:solidFill>
              </a:rPr>
              <a:t>*p=0.032</a:t>
            </a:r>
            <a:r>
              <a:rPr lang="en-US" sz="1200" dirty="0" smtClean="0">
                <a:solidFill>
                  <a:srgbClr val="000000"/>
                </a:solidFill>
              </a:rPr>
              <a:t> </a:t>
            </a:r>
            <a:r>
              <a:rPr lang="en-US" sz="1200" dirty="0">
                <a:solidFill>
                  <a:srgbClr val="000000"/>
                </a:solidFill>
              </a:rPr>
              <a:t>(Fisher’s Exact test) for </a:t>
            </a:r>
            <a:r>
              <a:rPr lang="en-US" sz="1200" dirty="0" smtClean="0">
                <a:solidFill>
                  <a:srgbClr val="000000"/>
                </a:solidFill>
              </a:rPr>
              <a:t>treatment comparison in </a:t>
            </a:r>
            <a:br>
              <a:rPr lang="en-US" sz="1200" dirty="0" smtClean="0">
                <a:solidFill>
                  <a:srgbClr val="000000"/>
                </a:solidFill>
              </a:rPr>
            </a:br>
            <a:r>
              <a:rPr lang="en-US" sz="1200" dirty="0" smtClean="0">
                <a:solidFill>
                  <a:srgbClr val="000000"/>
                </a:solidFill>
              </a:rPr>
              <a:t>severe </a:t>
            </a:r>
            <a:r>
              <a:rPr lang="en-US" sz="1200" dirty="0">
                <a:solidFill>
                  <a:srgbClr val="000000"/>
                </a:solidFill>
              </a:rPr>
              <a:t>25(OH)D deficiency at Week </a:t>
            </a:r>
            <a:r>
              <a:rPr lang="en-US" sz="1200" dirty="0" smtClean="0">
                <a:solidFill>
                  <a:srgbClr val="000000"/>
                </a:solidFill>
              </a:rPr>
              <a:t>48, irrespective of baseline</a:t>
            </a: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305175" y="5219700"/>
            <a:ext cx="2648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000000"/>
                </a:solidFill>
              </a:rPr>
              <a:t>*</a:t>
            </a:r>
            <a:endParaRPr lang="en-GB" b="1" dirty="0">
              <a:solidFill>
                <a:srgbClr val="00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276975" y="5162550"/>
            <a:ext cx="2648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000000"/>
                </a:solidFill>
              </a:rPr>
              <a:t>*</a:t>
            </a:r>
            <a:endParaRPr lang="en-GB" b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ircular Arrow 7"/>
          <p:cNvSpPr>
            <a:spLocks/>
          </p:cNvSpPr>
          <p:nvPr/>
        </p:nvSpPr>
        <p:spPr bwMode="auto">
          <a:xfrm rot="5400000">
            <a:off x="2768600" y="3597275"/>
            <a:ext cx="1631950" cy="1784350"/>
          </a:xfrm>
          <a:custGeom>
            <a:avLst/>
            <a:gdLst>
              <a:gd name="T0" fmla="*/ 84053 w 1344842"/>
              <a:gd name="T1" fmla="*/ 896552 h 1793104"/>
              <a:gd name="T2" fmla="*/ 557652 w 1344842"/>
              <a:gd name="T3" fmla="*/ 99661 h 1793104"/>
              <a:gd name="T4" fmla="*/ 1247880 w 1344842"/>
              <a:gd name="T5" fmla="*/ 727285 h 1793104"/>
              <a:gd name="T6" fmla="*/ 1331038 w 1344842"/>
              <a:gd name="T7" fmla="*/ 727284 h 1793104"/>
              <a:gd name="T8" fmla="*/ 1176737 w 1344842"/>
              <a:gd name="T9" fmla="*/ 896548 h 1793104"/>
              <a:gd name="T10" fmla="*/ 994827 w 1344842"/>
              <a:gd name="T11" fmla="*/ 727286 h 1793104"/>
              <a:gd name="T12" fmla="*/ 1077926 w 1344842"/>
              <a:gd name="T13" fmla="*/ 727286 h 1793104"/>
              <a:gd name="T14" fmla="*/ 549017 w 1344842"/>
              <a:gd name="T15" fmla="*/ 280564 h 1793104"/>
              <a:gd name="T16" fmla="*/ 252157 w 1344842"/>
              <a:gd name="T17" fmla="*/ 896552 h 1793104"/>
              <a:gd name="T18" fmla="*/ 84053 w 1344842"/>
              <a:gd name="T19" fmla="*/ 896552 h 179310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1344842" h="1793104">
                <a:moveTo>
                  <a:pt x="84053" y="896552"/>
                </a:moveTo>
                <a:cubicBezTo>
                  <a:pt x="84053" y="508921"/>
                  <a:pt x="282343" y="175273"/>
                  <a:pt x="557652" y="99661"/>
                </a:cubicBezTo>
                <a:cubicBezTo>
                  <a:pt x="873309" y="12967"/>
                  <a:pt x="1180831" y="292597"/>
                  <a:pt x="1247880" y="727285"/>
                </a:cubicBezTo>
                <a:lnTo>
                  <a:pt x="1331038" y="727284"/>
                </a:lnTo>
                <a:lnTo>
                  <a:pt x="1176737" y="896548"/>
                </a:lnTo>
                <a:lnTo>
                  <a:pt x="994827" y="727286"/>
                </a:lnTo>
                <a:lnTo>
                  <a:pt x="1077926" y="727286"/>
                </a:lnTo>
                <a:cubicBezTo>
                  <a:pt x="1015564" y="376041"/>
                  <a:pt x="775965" y="173674"/>
                  <a:pt x="549017" y="280564"/>
                </a:cubicBezTo>
                <a:cubicBezTo>
                  <a:pt x="372582" y="363664"/>
                  <a:pt x="252157" y="613547"/>
                  <a:pt x="252157" y="896552"/>
                </a:cubicBezTo>
                <a:lnTo>
                  <a:pt x="84053" y="896552"/>
                </a:lnTo>
                <a:close/>
              </a:path>
            </a:pathLst>
          </a:custGeom>
          <a:gradFill rotWithShape="1">
            <a:gsLst>
              <a:gs pos="0">
                <a:srgbClr val="13ADD3"/>
              </a:gs>
              <a:gs pos="20000">
                <a:srgbClr val="16AACE"/>
              </a:gs>
              <a:gs pos="100000">
                <a:srgbClr val="0E819D"/>
              </a:gs>
            </a:gsLst>
            <a:lin ang="5400000"/>
          </a:gradFill>
          <a:ln w="9525" cap="flat" cmpd="sng">
            <a:solidFill>
              <a:srgbClr val="28A0BE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endParaRPr lang="en-GB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388938" y="3238500"/>
            <a:ext cx="3275012" cy="1379538"/>
          </a:xfrm>
          <a:prstGeom prst="rect">
            <a:avLst/>
          </a:prstGeom>
          <a:gradFill rotWithShape="1">
            <a:gsLst>
              <a:gs pos="0">
                <a:srgbClr val="13ADD3"/>
              </a:gs>
              <a:gs pos="20000">
                <a:srgbClr val="16AACE"/>
              </a:gs>
              <a:gs pos="100000">
                <a:srgbClr val="0E819D"/>
              </a:gs>
            </a:gsLst>
            <a:lin ang="5400000"/>
          </a:gradFill>
          <a:ln w="9525">
            <a:solidFill>
              <a:srgbClr val="28A0BE"/>
            </a:solidFill>
            <a:miter lim="800000"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GB" sz="1800" b="1">
              <a:solidFill>
                <a:srgbClr val="FFFFFF"/>
              </a:solidFill>
              <a:ea typeface="ＭＳ Ｐゴシック"/>
              <a:cs typeface="ＭＳ Ｐゴシック"/>
            </a:endParaRPr>
          </a:p>
        </p:txBody>
      </p:sp>
      <p:sp>
        <p:nvSpPr>
          <p:cNvPr id="91140" name="Rectangle 2"/>
          <p:cNvSpPr txBox="1">
            <a:spLocks noChangeArrowheads="1"/>
          </p:cNvSpPr>
          <p:nvPr/>
        </p:nvSpPr>
        <p:spPr bwMode="auto">
          <a:xfrm>
            <a:off x="0" y="122238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3200" b="1" dirty="0">
                <a:solidFill>
                  <a:srgbClr val="000000"/>
                </a:solidFill>
                <a:ea typeface="ＭＳ Ｐゴシック"/>
                <a:cs typeface="ＭＳ Ｐゴシック"/>
              </a:rPr>
              <a:t>ECHO: effects of NNRTI treatment </a:t>
            </a:r>
            <a:br>
              <a:rPr lang="en-US" sz="3200" b="1" dirty="0">
                <a:solidFill>
                  <a:srgbClr val="000000"/>
                </a:solidFill>
                <a:ea typeface="ＭＳ Ｐゴシック"/>
                <a:cs typeface="ＭＳ Ｐゴシック"/>
              </a:rPr>
            </a:br>
            <a:r>
              <a:rPr lang="en-US" sz="3200" b="1" dirty="0">
                <a:solidFill>
                  <a:srgbClr val="000000"/>
                </a:solidFill>
                <a:ea typeface="ＭＳ Ｐゴシック"/>
                <a:cs typeface="ＭＳ Ｐゴシック"/>
              </a:rPr>
              <a:t>on </a:t>
            </a:r>
            <a:r>
              <a:rPr lang="en-US" sz="3200" b="1" dirty="0" smtClean="0">
                <a:solidFill>
                  <a:srgbClr val="000000"/>
                </a:solidFill>
                <a:ea typeface="ＭＳ Ｐゴシック"/>
                <a:cs typeface="ＭＳ Ｐゴシック"/>
              </a:rPr>
              <a:t>progression to severe 25(OH)D deficiency</a:t>
            </a:r>
            <a:endParaRPr lang="en-US" sz="3200" b="1" dirty="0">
              <a:solidFill>
                <a:srgbClr val="000000"/>
              </a:solidFill>
              <a:ea typeface="ＭＳ Ｐゴシック"/>
              <a:cs typeface="ＭＳ Ｐゴシック"/>
            </a:endParaRPr>
          </a:p>
        </p:txBody>
      </p:sp>
      <p:graphicFrame>
        <p:nvGraphicFramePr>
          <p:cNvPr id="91195" name="Group 59"/>
          <p:cNvGraphicFramePr>
            <a:graphicFrameLocks noGrp="1"/>
          </p:cNvGraphicFramePr>
          <p:nvPr/>
        </p:nvGraphicFramePr>
        <p:xfrm>
          <a:off x="461963" y="2635250"/>
          <a:ext cx="3003550" cy="2698752"/>
        </p:xfrm>
        <a:graphic>
          <a:graphicData uri="http://schemas.openxmlformats.org/drawingml/2006/table">
            <a:tbl>
              <a:tblPr/>
              <a:tblGrid>
                <a:gridCol w="1833562"/>
                <a:gridCol w="1169988"/>
              </a:tblGrid>
              <a:tr h="385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Optimal/sufficient 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5973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n=74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59735"/>
                    </a:solidFill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Insufficient 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D2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n=131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D200"/>
                    </a:solidFill>
                  </a:tcPr>
                </a:tc>
              </a:tr>
              <a:tr h="382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Deficient 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n=73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060"/>
                    </a:solidFill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Severely deficient</a:t>
                      </a:r>
                      <a:endParaRPr kumimoji="0" lang="en-US" sz="1400" b="1" i="0" u="none" strike="noStrike" cap="none" normalizeH="0" baseline="3000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n=4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sp>
        <p:nvSpPr>
          <p:cNvPr id="91157" name="TextBox 8"/>
          <p:cNvSpPr txBox="1">
            <a:spLocks noChangeArrowheads="1"/>
          </p:cNvSpPr>
          <p:nvPr/>
        </p:nvSpPr>
        <p:spPr bwMode="auto">
          <a:xfrm>
            <a:off x="3681413" y="3281943"/>
            <a:ext cx="4905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rgbClr val="000000"/>
                </a:solidFill>
                <a:ea typeface="ＭＳ Ｐゴシック"/>
                <a:cs typeface="ＭＳ Ｐゴシック"/>
              </a:rPr>
              <a:t>2% </a:t>
            </a:r>
          </a:p>
        </p:txBody>
      </p:sp>
      <p:sp>
        <p:nvSpPr>
          <p:cNvPr id="91158" name="TextBox 10"/>
          <p:cNvSpPr txBox="1">
            <a:spLocks noChangeArrowheads="1"/>
          </p:cNvSpPr>
          <p:nvPr/>
        </p:nvSpPr>
        <p:spPr bwMode="auto">
          <a:xfrm>
            <a:off x="434975" y="1735138"/>
            <a:ext cx="33147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>
                <a:solidFill>
                  <a:srgbClr val="000000"/>
                </a:solidFill>
                <a:ea typeface="ＭＳ Ｐゴシック"/>
                <a:cs typeface="ＭＳ Ｐゴシック"/>
              </a:rPr>
              <a:t>TMC278</a:t>
            </a:r>
            <a:br>
              <a:rPr lang="en-US" sz="1400" b="1" dirty="0">
                <a:solidFill>
                  <a:srgbClr val="000000"/>
                </a:solidFill>
                <a:ea typeface="ＭＳ Ｐゴシック"/>
                <a:cs typeface="ＭＳ Ｐゴシック"/>
              </a:rPr>
            </a:br>
            <a:r>
              <a:rPr lang="en-US" sz="1400" b="1" dirty="0" smtClean="0">
                <a:solidFill>
                  <a:srgbClr val="000000"/>
                </a:solidFill>
                <a:ea typeface="ＭＳ Ｐゴシック"/>
                <a:cs typeface="ＭＳ Ｐゴシック"/>
              </a:rPr>
              <a:t>N’=</a:t>
            </a:r>
            <a:r>
              <a:rPr lang="en-US" sz="1400" b="1" dirty="0">
                <a:solidFill>
                  <a:srgbClr val="000000"/>
                </a:solidFill>
                <a:ea typeface="ＭＳ Ｐゴシック"/>
                <a:cs typeface="ＭＳ Ｐゴシック"/>
              </a:rPr>
              <a:t>292</a:t>
            </a:r>
          </a:p>
        </p:txBody>
      </p:sp>
      <p:sp>
        <p:nvSpPr>
          <p:cNvPr id="17" name="Circular Arrow 16"/>
          <p:cNvSpPr>
            <a:spLocks/>
          </p:cNvSpPr>
          <p:nvPr/>
        </p:nvSpPr>
        <p:spPr bwMode="auto">
          <a:xfrm rot="5400000">
            <a:off x="6949281" y="3572669"/>
            <a:ext cx="1630363" cy="1793875"/>
          </a:xfrm>
          <a:custGeom>
            <a:avLst/>
            <a:gdLst>
              <a:gd name="T0" fmla="*/ 84053 w 1344842"/>
              <a:gd name="T1" fmla="*/ 896552 h 1793104"/>
              <a:gd name="T2" fmla="*/ 557652 w 1344842"/>
              <a:gd name="T3" fmla="*/ 99661 h 1793104"/>
              <a:gd name="T4" fmla="*/ 1247880 w 1344842"/>
              <a:gd name="T5" fmla="*/ 727285 h 1793104"/>
              <a:gd name="T6" fmla="*/ 1331038 w 1344842"/>
              <a:gd name="T7" fmla="*/ 727284 h 1793104"/>
              <a:gd name="T8" fmla="*/ 1176737 w 1344842"/>
              <a:gd name="T9" fmla="*/ 896548 h 1793104"/>
              <a:gd name="T10" fmla="*/ 994827 w 1344842"/>
              <a:gd name="T11" fmla="*/ 727286 h 1793104"/>
              <a:gd name="T12" fmla="*/ 1077926 w 1344842"/>
              <a:gd name="T13" fmla="*/ 727286 h 1793104"/>
              <a:gd name="T14" fmla="*/ 549017 w 1344842"/>
              <a:gd name="T15" fmla="*/ 280564 h 1793104"/>
              <a:gd name="T16" fmla="*/ 252157 w 1344842"/>
              <a:gd name="T17" fmla="*/ 896552 h 1793104"/>
              <a:gd name="T18" fmla="*/ 84053 w 1344842"/>
              <a:gd name="T19" fmla="*/ 896552 h 179310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1344842" h="1793104">
                <a:moveTo>
                  <a:pt x="84053" y="896552"/>
                </a:moveTo>
                <a:cubicBezTo>
                  <a:pt x="84053" y="508921"/>
                  <a:pt x="282343" y="175273"/>
                  <a:pt x="557652" y="99661"/>
                </a:cubicBezTo>
                <a:cubicBezTo>
                  <a:pt x="873309" y="12967"/>
                  <a:pt x="1180831" y="292597"/>
                  <a:pt x="1247880" y="727285"/>
                </a:cubicBezTo>
                <a:lnTo>
                  <a:pt x="1331038" y="727284"/>
                </a:lnTo>
                <a:lnTo>
                  <a:pt x="1176737" y="896548"/>
                </a:lnTo>
                <a:lnTo>
                  <a:pt x="994827" y="727286"/>
                </a:lnTo>
                <a:lnTo>
                  <a:pt x="1077926" y="727286"/>
                </a:lnTo>
                <a:cubicBezTo>
                  <a:pt x="1015564" y="376041"/>
                  <a:pt x="775965" y="173674"/>
                  <a:pt x="549017" y="280564"/>
                </a:cubicBezTo>
                <a:cubicBezTo>
                  <a:pt x="372582" y="363664"/>
                  <a:pt x="252157" y="613547"/>
                  <a:pt x="252157" y="896552"/>
                </a:cubicBezTo>
                <a:lnTo>
                  <a:pt x="84053" y="896552"/>
                </a:lnTo>
                <a:close/>
              </a:path>
            </a:pathLst>
          </a:custGeom>
          <a:gradFill rotWithShape="1">
            <a:gsLst>
              <a:gs pos="0">
                <a:srgbClr val="13ADD3"/>
              </a:gs>
              <a:gs pos="20000">
                <a:srgbClr val="16AACE"/>
              </a:gs>
              <a:gs pos="100000">
                <a:srgbClr val="0E819D"/>
              </a:gs>
            </a:gsLst>
            <a:lin ang="5400000"/>
          </a:gradFill>
          <a:ln w="9525" cap="flat" cmpd="sng">
            <a:solidFill>
              <a:srgbClr val="28A0BE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endParaRPr lang="en-GB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4564063" y="3217863"/>
            <a:ext cx="3275012" cy="1389062"/>
          </a:xfrm>
          <a:prstGeom prst="rect">
            <a:avLst/>
          </a:prstGeom>
          <a:gradFill rotWithShape="1">
            <a:gsLst>
              <a:gs pos="0">
                <a:srgbClr val="13ADD3"/>
              </a:gs>
              <a:gs pos="20000">
                <a:srgbClr val="16AACE"/>
              </a:gs>
              <a:gs pos="100000">
                <a:srgbClr val="0E819D"/>
              </a:gs>
            </a:gsLst>
            <a:lin ang="5400000"/>
          </a:gradFill>
          <a:ln w="9525">
            <a:solidFill>
              <a:srgbClr val="28A0BE"/>
            </a:solidFill>
            <a:miter lim="800000"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GB" sz="1800" b="1">
              <a:solidFill>
                <a:srgbClr val="FFFFFF"/>
              </a:solidFill>
              <a:ea typeface="ＭＳ Ｐゴシック"/>
              <a:cs typeface="ＭＳ Ｐゴシック"/>
            </a:endParaRPr>
          </a:p>
        </p:txBody>
      </p:sp>
      <p:graphicFrame>
        <p:nvGraphicFramePr>
          <p:cNvPr id="91186" name="Group 50"/>
          <p:cNvGraphicFramePr>
            <a:graphicFrameLocks noGrp="1"/>
          </p:cNvGraphicFramePr>
          <p:nvPr/>
        </p:nvGraphicFramePr>
        <p:xfrm>
          <a:off x="4637088" y="2633663"/>
          <a:ext cx="3003550" cy="2674940"/>
        </p:xfrm>
        <a:graphic>
          <a:graphicData uri="http://schemas.openxmlformats.org/drawingml/2006/table">
            <a:tbl>
              <a:tblPr/>
              <a:tblGrid>
                <a:gridCol w="1849437"/>
                <a:gridCol w="1154113"/>
              </a:tblGrid>
              <a:tr h="382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Optimal/sufficient 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5973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n=89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59735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2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Insufficient 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D2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n=115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D200"/>
                    </a:solidFill>
                  </a:tcPr>
                </a:tc>
              </a:tr>
              <a:tr h="382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2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Deficient 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n=71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060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2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Severely deficient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n=15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sp>
        <p:nvSpPr>
          <p:cNvPr id="91176" name="TextBox 19"/>
          <p:cNvSpPr txBox="1">
            <a:spLocks noChangeArrowheads="1"/>
          </p:cNvSpPr>
          <p:nvPr/>
        </p:nvSpPr>
        <p:spPr bwMode="auto">
          <a:xfrm>
            <a:off x="7854950" y="3281943"/>
            <a:ext cx="1055688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400" b="1">
                <a:solidFill>
                  <a:srgbClr val="000000"/>
                </a:solidFill>
                <a:ea typeface="ＭＳ Ｐゴシック"/>
                <a:cs typeface="ＭＳ Ｐゴシック"/>
              </a:rPr>
              <a:t>8%</a:t>
            </a:r>
            <a:br>
              <a:rPr lang="en-US" sz="1400" b="1">
                <a:solidFill>
                  <a:srgbClr val="000000"/>
                </a:solidFill>
                <a:ea typeface="ＭＳ Ｐゴシック"/>
                <a:cs typeface="ＭＳ Ｐゴシック"/>
              </a:rPr>
            </a:br>
            <a:r>
              <a:rPr lang="en-US" sz="1400" b="1">
                <a:solidFill>
                  <a:srgbClr val="000000"/>
                </a:solidFill>
                <a:ea typeface="ＭＳ Ｐゴシック"/>
                <a:cs typeface="ＭＳ Ｐゴシック"/>
              </a:rPr>
              <a:t>*p=0.0079 </a:t>
            </a:r>
          </a:p>
        </p:txBody>
      </p:sp>
      <p:sp>
        <p:nvSpPr>
          <p:cNvPr id="91177" name="TextBox 20"/>
          <p:cNvSpPr txBox="1">
            <a:spLocks noChangeArrowheads="1"/>
          </p:cNvSpPr>
          <p:nvPr/>
        </p:nvSpPr>
        <p:spPr bwMode="auto">
          <a:xfrm>
            <a:off x="4494213" y="1739900"/>
            <a:ext cx="33242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>
                <a:solidFill>
                  <a:srgbClr val="000000"/>
                </a:solidFill>
                <a:ea typeface="ＭＳ Ｐゴシック"/>
                <a:cs typeface="ＭＳ Ｐゴシック"/>
              </a:rPr>
              <a:t>EFV</a:t>
            </a:r>
            <a:br>
              <a:rPr lang="en-US" sz="1400" b="1" dirty="0">
                <a:solidFill>
                  <a:srgbClr val="000000"/>
                </a:solidFill>
                <a:ea typeface="ＭＳ Ｐゴシック"/>
                <a:cs typeface="ＭＳ Ｐゴシック"/>
              </a:rPr>
            </a:br>
            <a:r>
              <a:rPr lang="en-US" sz="1400" b="1" dirty="0" smtClean="0">
                <a:solidFill>
                  <a:srgbClr val="000000"/>
                </a:solidFill>
                <a:ea typeface="ＭＳ Ｐゴシック"/>
                <a:cs typeface="ＭＳ Ｐゴシック"/>
              </a:rPr>
              <a:t>N’=</a:t>
            </a:r>
            <a:r>
              <a:rPr lang="en-US" sz="1400" b="1" dirty="0">
                <a:solidFill>
                  <a:srgbClr val="000000"/>
                </a:solidFill>
                <a:ea typeface="ＭＳ Ｐゴシック"/>
                <a:cs typeface="ＭＳ Ｐゴシック"/>
              </a:rPr>
              <a:t>290</a:t>
            </a:r>
          </a:p>
        </p:txBody>
      </p:sp>
      <p:sp>
        <p:nvSpPr>
          <p:cNvPr id="91188" name="TextBox 10"/>
          <p:cNvSpPr txBox="1">
            <a:spLocks noChangeArrowheads="1"/>
          </p:cNvSpPr>
          <p:nvPr/>
        </p:nvSpPr>
        <p:spPr bwMode="auto">
          <a:xfrm>
            <a:off x="407988" y="2287588"/>
            <a:ext cx="32845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>
                <a:solidFill>
                  <a:srgbClr val="000000"/>
                </a:solidFill>
                <a:ea typeface="ＭＳ Ｐゴシック"/>
                <a:cs typeface="ＭＳ Ｐゴシック"/>
              </a:rPr>
              <a:t>Baseline</a:t>
            </a:r>
          </a:p>
        </p:txBody>
      </p:sp>
      <p:sp>
        <p:nvSpPr>
          <p:cNvPr id="91189" name="TextBox 10"/>
          <p:cNvSpPr txBox="1">
            <a:spLocks noChangeArrowheads="1"/>
          </p:cNvSpPr>
          <p:nvPr/>
        </p:nvSpPr>
        <p:spPr bwMode="auto">
          <a:xfrm>
            <a:off x="4570413" y="2287588"/>
            <a:ext cx="3298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>
                <a:solidFill>
                  <a:srgbClr val="000000"/>
                </a:solidFill>
                <a:ea typeface="ＭＳ Ｐゴシック"/>
                <a:cs typeface="ＭＳ Ｐゴシック"/>
              </a:rPr>
              <a:t>Baseline</a:t>
            </a:r>
          </a:p>
        </p:txBody>
      </p:sp>
      <p:sp>
        <p:nvSpPr>
          <p:cNvPr id="91190" name="TextBox 10"/>
          <p:cNvSpPr txBox="1">
            <a:spLocks noChangeArrowheads="1"/>
          </p:cNvSpPr>
          <p:nvPr/>
        </p:nvSpPr>
        <p:spPr bwMode="auto">
          <a:xfrm>
            <a:off x="385763" y="4621213"/>
            <a:ext cx="32845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>
                <a:solidFill>
                  <a:srgbClr val="000000"/>
                </a:solidFill>
                <a:ea typeface="ＭＳ Ｐゴシック"/>
                <a:cs typeface="ＭＳ Ｐゴシック"/>
              </a:rPr>
              <a:t>Week 48</a:t>
            </a:r>
          </a:p>
        </p:txBody>
      </p:sp>
      <p:sp>
        <p:nvSpPr>
          <p:cNvPr id="91191" name="TextBox 10"/>
          <p:cNvSpPr txBox="1">
            <a:spLocks noChangeArrowheads="1"/>
          </p:cNvSpPr>
          <p:nvPr/>
        </p:nvSpPr>
        <p:spPr bwMode="auto">
          <a:xfrm>
            <a:off x="4570413" y="4630738"/>
            <a:ext cx="3276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>
                <a:solidFill>
                  <a:srgbClr val="000000"/>
                </a:solidFill>
                <a:ea typeface="ＭＳ Ｐゴシック"/>
                <a:cs typeface="ＭＳ Ｐゴシック"/>
              </a:rPr>
              <a:t>Week 48</a:t>
            </a:r>
          </a:p>
        </p:txBody>
      </p:sp>
      <p:sp>
        <p:nvSpPr>
          <p:cNvPr id="20" name="TextBox 1"/>
          <p:cNvSpPr txBox="1">
            <a:spLocks noChangeArrowheads="1"/>
          </p:cNvSpPr>
          <p:nvPr/>
        </p:nvSpPr>
        <p:spPr bwMode="auto">
          <a:xfrm>
            <a:off x="5624513" y="6611938"/>
            <a:ext cx="331946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000" dirty="0">
                <a:solidFill>
                  <a:srgbClr val="000000"/>
                </a:solidFill>
              </a:rPr>
              <a:t>Wohl D, et al. 18th CROI 2011. Abstract O-1014</a:t>
            </a:r>
          </a:p>
        </p:txBody>
      </p:sp>
      <p:sp>
        <p:nvSpPr>
          <p:cNvPr id="21" name="TextBox 7"/>
          <p:cNvSpPr txBox="1">
            <a:spLocks noChangeArrowheads="1"/>
          </p:cNvSpPr>
          <p:nvPr/>
        </p:nvSpPr>
        <p:spPr bwMode="auto">
          <a:xfrm>
            <a:off x="1336105" y="5578623"/>
            <a:ext cx="6851650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dirty="0">
                <a:solidFill>
                  <a:srgbClr val="000000"/>
                </a:solidFill>
              </a:rPr>
              <a:t>Optimal/sufficient: ≥30 </a:t>
            </a:r>
            <a:r>
              <a:rPr lang="en-US" sz="1200" dirty="0" err="1">
                <a:solidFill>
                  <a:srgbClr val="000000"/>
                </a:solidFill>
              </a:rPr>
              <a:t>ng</a:t>
            </a:r>
            <a:r>
              <a:rPr lang="en-US" sz="1200" dirty="0">
                <a:solidFill>
                  <a:srgbClr val="000000"/>
                </a:solidFill>
              </a:rPr>
              <a:t>/</a:t>
            </a:r>
            <a:r>
              <a:rPr lang="en-US" sz="1200" dirty="0" err="1">
                <a:solidFill>
                  <a:srgbClr val="000000"/>
                </a:solidFill>
              </a:rPr>
              <a:t>mL</a:t>
            </a:r>
            <a:endParaRPr lang="en-US" sz="1200" dirty="0">
              <a:solidFill>
                <a:srgbClr val="000000"/>
              </a:solidFill>
            </a:endParaRPr>
          </a:p>
          <a:p>
            <a:r>
              <a:rPr lang="en-US" sz="1200" dirty="0">
                <a:solidFill>
                  <a:srgbClr val="000000"/>
                </a:solidFill>
              </a:rPr>
              <a:t>Insufficient: 21−29ng/</a:t>
            </a:r>
            <a:r>
              <a:rPr lang="en-US" sz="1200" dirty="0" err="1">
                <a:solidFill>
                  <a:srgbClr val="000000"/>
                </a:solidFill>
              </a:rPr>
              <a:t>mL</a:t>
            </a:r>
            <a:endParaRPr lang="en-US" sz="1200" dirty="0">
              <a:solidFill>
                <a:srgbClr val="000000"/>
              </a:solidFill>
            </a:endParaRPr>
          </a:p>
          <a:p>
            <a:r>
              <a:rPr lang="en-US" sz="1200" dirty="0">
                <a:solidFill>
                  <a:srgbClr val="000000"/>
                </a:solidFill>
              </a:rPr>
              <a:t>Deficient: 10−20ng/</a:t>
            </a:r>
            <a:r>
              <a:rPr lang="en-US" sz="1200" dirty="0" err="1">
                <a:solidFill>
                  <a:srgbClr val="000000"/>
                </a:solidFill>
              </a:rPr>
              <a:t>mL</a:t>
            </a:r>
            <a:endParaRPr lang="en-US" sz="1200" dirty="0">
              <a:solidFill>
                <a:srgbClr val="000000"/>
              </a:solidFill>
            </a:endParaRPr>
          </a:p>
          <a:p>
            <a:r>
              <a:rPr lang="en-US" sz="1200" dirty="0">
                <a:solidFill>
                  <a:srgbClr val="000000"/>
                </a:solidFill>
              </a:rPr>
              <a:t>Severely deficient: &lt;10ng/</a:t>
            </a:r>
            <a:r>
              <a:rPr lang="en-US" sz="1200" dirty="0" err="1">
                <a:solidFill>
                  <a:srgbClr val="000000"/>
                </a:solidFill>
              </a:rPr>
              <a:t>mL</a:t>
            </a:r>
            <a:endParaRPr lang="en-US" sz="1200" dirty="0">
              <a:solidFill>
                <a:srgbClr val="000000"/>
              </a:solidFill>
            </a:endParaRPr>
          </a:p>
          <a:p>
            <a:r>
              <a:rPr lang="en-US" sz="1200" dirty="0">
                <a:solidFill>
                  <a:srgbClr val="000000"/>
                </a:solidFill>
                <a:cs typeface="Arial" pitchFamily="34" charset="0"/>
              </a:rPr>
              <a:t>*</a:t>
            </a:r>
            <a:r>
              <a:rPr lang="en-US" sz="1200" dirty="0">
                <a:solidFill>
                  <a:srgbClr val="000000"/>
                </a:solidFill>
              </a:rPr>
              <a:t>Fisher’s exact test versus TMC278 at Week 48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ircular Arrow 7"/>
          <p:cNvSpPr>
            <a:spLocks/>
          </p:cNvSpPr>
          <p:nvPr/>
        </p:nvSpPr>
        <p:spPr bwMode="auto">
          <a:xfrm rot="5400000">
            <a:off x="2787650" y="3597275"/>
            <a:ext cx="1631950" cy="1784350"/>
          </a:xfrm>
          <a:custGeom>
            <a:avLst/>
            <a:gdLst>
              <a:gd name="T0" fmla="*/ 84053 w 1344842"/>
              <a:gd name="T1" fmla="*/ 896552 h 1793104"/>
              <a:gd name="T2" fmla="*/ 557652 w 1344842"/>
              <a:gd name="T3" fmla="*/ 99661 h 1793104"/>
              <a:gd name="T4" fmla="*/ 1247880 w 1344842"/>
              <a:gd name="T5" fmla="*/ 727285 h 1793104"/>
              <a:gd name="T6" fmla="*/ 1331038 w 1344842"/>
              <a:gd name="T7" fmla="*/ 727284 h 1793104"/>
              <a:gd name="T8" fmla="*/ 1176737 w 1344842"/>
              <a:gd name="T9" fmla="*/ 896548 h 1793104"/>
              <a:gd name="T10" fmla="*/ 994827 w 1344842"/>
              <a:gd name="T11" fmla="*/ 727286 h 1793104"/>
              <a:gd name="T12" fmla="*/ 1077926 w 1344842"/>
              <a:gd name="T13" fmla="*/ 727286 h 1793104"/>
              <a:gd name="T14" fmla="*/ 549017 w 1344842"/>
              <a:gd name="T15" fmla="*/ 280564 h 1793104"/>
              <a:gd name="T16" fmla="*/ 252157 w 1344842"/>
              <a:gd name="T17" fmla="*/ 896552 h 1793104"/>
              <a:gd name="T18" fmla="*/ 84053 w 1344842"/>
              <a:gd name="T19" fmla="*/ 896552 h 179310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1344842" h="1793104">
                <a:moveTo>
                  <a:pt x="84053" y="896552"/>
                </a:moveTo>
                <a:cubicBezTo>
                  <a:pt x="84053" y="508921"/>
                  <a:pt x="282343" y="175273"/>
                  <a:pt x="557652" y="99661"/>
                </a:cubicBezTo>
                <a:cubicBezTo>
                  <a:pt x="873309" y="12967"/>
                  <a:pt x="1180831" y="292597"/>
                  <a:pt x="1247880" y="727285"/>
                </a:cubicBezTo>
                <a:lnTo>
                  <a:pt x="1331038" y="727284"/>
                </a:lnTo>
                <a:lnTo>
                  <a:pt x="1176737" y="896548"/>
                </a:lnTo>
                <a:lnTo>
                  <a:pt x="994827" y="727286"/>
                </a:lnTo>
                <a:lnTo>
                  <a:pt x="1077926" y="727286"/>
                </a:lnTo>
                <a:cubicBezTo>
                  <a:pt x="1015564" y="376041"/>
                  <a:pt x="775965" y="173674"/>
                  <a:pt x="549017" y="280564"/>
                </a:cubicBezTo>
                <a:cubicBezTo>
                  <a:pt x="372582" y="363664"/>
                  <a:pt x="252157" y="613547"/>
                  <a:pt x="252157" y="896552"/>
                </a:cubicBezTo>
                <a:lnTo>
                  <a:pt x="84053" y="896552"/>
                </a:lnTo>
                <a:close/>
              </a:path>
            </a:pathLst>
          </a:custGeom>
          <a:gradFill rotWithShape="1">
            <a:gsLst>
              <a:gs pos="0">
                <a:srgbClr val="13ADD3"/>
              </a:gs>
              <a:gs pos="20000">
                <a:srgbClr val="16AACE"/>
              </a:gs>
              <a:gs pos="100000">
                <a:srgbClr val="0E819D"/>
              </a:gs>
            </a:gsLst>
            <a:lin ang="5400000"/>
          </a:gradFill>
          <a:ln w="9525" cap="flat" cmpd="sng">
            <a:solidFill>
              <a:srgbClr val="28A0BE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endParaRPr lang="en-GB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407988" y="3238500"/>
            <a:ext cx="3275012" cy="1379538"/>
          </a:xfrm>
          <a:prstGeom prst="rect">
            <a:avLst/>
          </a:prstGeom>
          <a:gradFill rotWithShape="1">
            <a:gsLst>
              <a:gs pos="0">
                <a:srgbClr val="13ADD3"/>
              </a:gs>
              <a:gs pos="20000">
                <a:srgbClr val="16AACE"/>
              </a:gs>
              <a:gs pos="100000">
                <a:srgbClr val="0E819D"/>
              </a:gs>
            </a:gsLst>
            <a:lin ang="5400000"/>
          </a:gradFill>
          <a:ln w="9525">
            <a:solidFill>
              <a:srgbClr val="28A0BE"/>
            </a:solidFill>
            <a:miter lim="800000"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GB" sz="1800" b="1">
              <a:solidFill>
                <a:srgbClr val="FFFFFF"/>
              </a:solidFill>
              <a:ea typeface="ＭＳ Ｐゴシック"/>
              <a:cs typeface="ＭＳ Ｐゴシック"/>
            </a:endParaRPr>
          </a:p>
        </p:txBody>
      </p:sp>
      <p:graphicFrame>
        <p:nvGraphicFramePr>
          <p:cNvPr id="95280" name="Group 48"/>
          <p:cNvGraphicFramePr>
            <a:graphicFrameLocks noGrp="1"/>
          </p:cNvGraphicFramePr>
          <p:nvPr/>
        </p:nvGraphicFramePr>
        <p:xfrm>
          <a:off x="481013" y="2635250"/>
          <a:ext cx="3003550" cy="2693990"/>
        </p:xfrm>
        <a:graphic>
          <a:graphicData uri="http://schemas.openxmlformats.org/drawingml/2006/table">
            <a:tbl>
              <a:tblPr/>
              <a:tblGrid>
                <a:gridCol w="1833562"/>
                <a:gridCol w="1169988"/>
              </a:tblGrid>
              <a:tr h="385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Optimal/sufficient 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5973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n=74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59735"/>
                    </a:solidFill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2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Deficient 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n=73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060"/>
                    </a:solidFill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Severely deficient</a:t>
                      </a:r>
                      <a:endParaRPr kumimoji="0" lang="en-US" sz="1400" b="1" i="0" u="none" strike="noStrike" cap="none" normalizeH="0" baseline="3000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n=3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sp>
        <p:nvSpPr>
          <p:cNvPr id="95253" name="TextBox 8"/>
          <p:cNvSpPr txBox="1">
            <a:spLocks noChangeArrowheads="1"/>
          </p:cNvSpPr>
          <p:nvPr/>
        </p:nvSpPr>
        <p:spPr bwMode="auto">
          <a:xfrm>
            <a:off x="3670158" y="4156513"/>
            <a:ext cx="4905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000000"/>
                </a:solidFill>
                <a:ea typeface="ＭＳ Ｐゴシック"/>
                <a:cs typeface="ＭＳ Ｐゴシック"/>
              </a:rPr>
              <a:t>4% </a:t>
            </a:r>
          </a:p>
        </p:txBody>
      </p:sp>
      <p:sp>
        <p:nvSpPr>
          <p:cNvPr id="95254" name="TextBox 10"/>
          <p:cNvSpPr txBox="1">
            <a:spLocks noChangeArrowheads="1"/>
          </p:cNvSpPr>
          <p:nvPr/>
        </p:nvSpPr>
        <p:spPr bwMode="auto">
          <a:xfrm>
            <a:off x="441325" y="1735138"/>
            <a:ext cx="33718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>
                <a:solidFill>
                  <a:srgbClr val="000000"/>
                </a:solidFill>
                <a:ea typeface="ＭＳ Ｐゴシック"/>
                <a:cs typeface="ＭＳ Ｐゴシック"/>
              </a:rPr>
              <a:t>TMC278</a:t>
            </a:r>
            <a:br>
              <a:rPr lang="en-US" sz="1400" b="1" dirty="0">
                <a:solidFill>
                  <a:srgbClr val="000000"/>
                </a:solidFill>
                <a:ea typeface="ＭＳ Ｐゴシック"/>
                <a:cs typeface="ＭＳ Ｐゴシック"/>
              </a:rPr>
            </a:br>
            <a:r>
              <a:rPr lang="en-US" sz="1400" b="1" dirty="0" smtClean="0">
                <a:solidFill>
                  <a:srgbClr val="000000"/>
                </a:solidFill>
                <a:ea typeface="ＭＳ Ｐゴシック"/>
                <a:cs typeface="ＭＳ Ｐゴシック"/>
              </a:rPr>
              <a:t>N’=</a:t>
            </a:r>
            <a:r>
              <a:rPr lang="en-US" sz="1400" b="1" dirty="0">
                <a:solidFill>
                  <a:srgbClr val="000000"/>
                </a:solidFill>
                <a:ea typeface="ＭＳ Ｐゴシック"/>
                <a:cs typeface="ＭＳ Ｐゴシック"/>
              </a:rPr>
              <a:t>292</a:t>
            </a:r>
          </a:p>
        </p:txBody>
      </p:sp>
      <p:sp>
        <p:nvSpPr>
          <p:cNvPr id="17" name="Circular Arrow 16"/>
          <p:cNvSpPr>
            <a:spLocks/>
          </p:cNvSpPr>
          <p:nvPr/>
        </p:nvSpPr>
        <p:spPr bwMode="auto">
          <a:xfrm rot="5400000">
            <a:off x="6958806" y="3563144"/>
            <a:ext cx="1630363" cy="1793875"/>
          </a:xfrm>
          <a:custGeom>
            <a:avLst/>
            <a:gdLst>
              <a:gd name="T0" fmla="*/ 84053 w 1344842"/>
              <a:gd name="T1" fmla="*/ 896552 h 1793104"/>
              <a:gd name="T2" fmla="*/ 557652 w 1344842"/>
              <a:gd name="T3" fmla="*/ 99661 h 1793104"/>
              <a:gd name="T4" fmla="*/ 1247880 w 1344842"/>
              <a:gd name="T5" fmla="*/ 727285 h 1793104"/>
              <a:gd name="T6" fmla="*/ 1331038 w 1344842"/>
              <a:gd name="T7" fmla="*/ 727284 h 1793104"/>
              <a:gd name="T8" fmla="*/ 1176737 w 1344842"/>
              <a:gd name="T9" fmla="*/ 896548 h 1793104"/>
              <a:gd name="T10" fmla="*/ 994827 w 1344842"/>
              <a:gd name="T11" fmla="*/ 727286 h 1793104"/>
              <a:gd name="T12" fmla="*/ 1077926 w 1344842"/>
              <a:gd name="T13" fmla="*/ 727286 h 1793104"/>
              <a:gd name="T14" fmla="*/ 549017 w 1344842"/>
              <a:gd name="T15" fmla="*/ 280564 h 1793104"/>
              <a:gd name="T16" fmla="*/ 252157 w 1344842"/>
              <a:gd name="T17" fmla="*/ 896552 h 1793104"/>
              <a:gd name="T18" fmla="*/ 84053 w 1344842"/>
              <a:gd name="T19" fmla="*/ 896552 h 179310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1344842" h="1793104">
                <a:moveTo>
                  <a:pt x="84053" y="896552"/>
                </a:moveTo>
                <a:cubicBezTo>
                  <a:pt x="84053" y="508921"/>
                  <a:pt x="282343" y="175273"/>
                  <a:pt x="557652" y="99661"/>
                </a:cubicBezTo>
                <a:cubicBezTo>
                  <a:pt x="873309" y="12967"/>
                  <a:pt x="1180831" y="292597"/>
                  <a:pt x="1247880" y="727285"/>
                </a:cubicBezTo>
                <a:lnTo>
                  <a:pt x="1331038" y="727284"/>
                </a:lnTo>
                <a:lnTo>
                  <a:pt x="1176737" y="896548"/>
                </a:lnTo>
                <a:lnTo>
                  <a:pt x="994827" y="727286"/>
                </a:lnTo>
                <a:lnTo>
                  <a:pt x="1077926" y="727286"/>
                </a:lnTo>
                <a:cubicBezTo>
                  <a:pt x="1015564" y="376041"/>
                  <a:pt x="775965" y="173674"/>
                  <a:pt x="549017" y="280564"/>
                </a:cubicBezTo>
                <a:cubicBezTo>
                  <a:pt x="372582" y="363664"/>
                  <a:pt x="252157" y="613547"/>
                  <a:pt x="252157" y="896552"/>
                </a:cubicBezTo>
                <a:lnTo>
                  <a:pt x="84053" y="896552"/>
                </a:lnTo>
                <a:close/>
              </a:path>
            </a:pathLst>
          </a:custGeom>
          <a:gradFill rotWithShape="1">
            <a:gsLst>
              <a:gs pos="0">
                <a:srgbClr val="13ADD3"/>
              </a:gs>
              <a:gs pos="20000">
                <a:srgbClr val="16AACE"/>
              </a:gs>
              <a:gs pos="100000">
                <a:srgbClr val="0E819D"/>
              </a:gs>
            </a:gsLst>
            <a:lin ang="5400000"/>
          </a:gradFill>
          <a:ln w="9525" cap="flat" cmpd="sng">
            <a:solidFill>
              <a:srgbClr val="28A0BE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endParaRPr lang="en-GB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4573588" y="3208338"/>
            <a:ext cx="3275012" cy="1389062"/>
          </a:xfrm>
          <a:prstGeom prst="rect">
            <a:avLst/>
          </a:prstGeom>
          <a:gradFill rotWithShape="1">
            <a:gsLst>
              <a:gs pos="0">
                <a:srgbClr val="13ADD3"/>
              </a:gs>
              <a:gs pos="20000">
                <a:srgbClr val="16AACE"/>
              </a:gs>
              <a:gs pos="100000">
                <a:srgbClr val="0E819D"/>
              </a:gs>
            </a:gsLst>
            <a:lin ang="5400000"/>
          </a:gradFill>
          <a:ln w="9525">
            <a:solidFill>
              <a:srgbClr val="28A0BE"/>
            </a:solidFill>
            <a:miter lim="800000"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GB" sz="1800" b="1">
              <a:solidFill>
                <a:srgbClr val="FFFFFF"/>
              </a:solidFill>
              <a:ea typeface="ＭＳ Ｐゴシック"/>
              <a:cs typeface="ＭＳ Ｐゴシック"/>
            </a:endParaRPr>
          </a:p>
        </p:txBody>
      </p:sp>
      <p:graphicFrame>
        <p:nvGraphicFramePr>
          <p:cNvPr id="95281" name="Group 49"/>
          <p:cNvGraphicFramePr>
            <a:graphicFrameLocks noGrp="1"/>
          </p:cNvGraphicFramePr>
          <p:nvPr/>
        </p:nvGraphicFramePr>
        <p:xfrm>
          <a:off x="4646613" y="2624138"/>
          <a:ext cx="3003550" cy="2674940"/>
        </p:xfrm>
        <a:graphic>
          <a:graphicData uri="http://schemas.openxmlformats.org/drawingml/2006/table">
            <a:tbl>
              <a:tblPr/>
              <a:tblGrid>
                <a:gridCol w="1849437"/>
                <a:gridCol w="1154113"/>
              </a:tblGrid>
              <a:tr h="382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Optimal/sufficient 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5973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n=89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59735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2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2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2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Deficient 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n=71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060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2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Severely deficient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n=14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sp>
        <p:nvSpPr>
          <p:cNvPr id="95272" name="TextBox 19"/>
          <p:cNvSpPr txBox="1">
            <a:spLocks noChangeArrowheads="1"/>
          </p:cNvSpPr>
          <p:nvPr/>
        </p:nvSpPr>
        <p:spPr bwMode="auto">
          <a:xfrm>
            <a:off x="7900845" y="4156513"/>
            <a:ext cx="1055688" cy="5175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400" b="1" dirty="0">
                <a:solidFill>
                  <a:srgbClr val="000000"/>
                </a:solidFill>
                <a:ea typeface="ＭＳ Ｐゴシック"/>
                <a:cs typeface="ＭＳ Ｐゴシック"/>
              </a:rPr>
              <a:t>20%</a:t>
            </a:r>
            <a:br>
              <a:rPr lang="en-US" sz="1400" b="1" dirty="0">
                <a:solidFill>
                  <a:srgbClr val="000000"/>
                </a:solidFill>
                <a:ea typeface="ＭＳ Ｐゴシック"/>
                <a:cs typeface="ＭＳ Ｐゴシック"/>
              </a:rPr>
            </a:br>
            <a:r>
              <a:rPr lang="en-US" sz="1400" b="1" dirty="0">
                <a:solidFill>
                  <a:srgbClr val="000000"/>
                </a:solidFill>
                <a:ea typeface="ＭＳ Ｐゴシック"/>
                <a:cs typeface="ＭＳ Ｐゴシック"/>
              </a:rPr>
              <a:t>*p=0.0042 </a:t>
            </a:r>
          </a:p>
        </p:txBody>
      </p:sp>
      <p:sp>
        <p:nvSpPr>
          <p:cNvPr id="95273" name="TextBox 20"/>
          <p:cNvSpPr txBox="1">
            <a:spLocks noChangeArrowheads="1"/>
          </p:cNvSpPr>
          <p:nvPr/>
        </p:nvSpPr>
        <p:spPr bwMode="auto">
          <a:xfrm>
            <a:off x="4570413" y="1743075"/>
            <a:ext cx="33083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>
                <a:solidFill>
                  <a:srgbClr val="000000"/>
                </a:solidFill>
                <a:ea typeface="ＭＳ Ｐゴシック"/>
                <a:cs typeface="ＭＳ Ｐゴシック"/>
              </a:rPr>
              <a:t>EFV</a:t>
            </a:r>
            <a:br>
              <a:rPr lang="en-US" sz="1400" b="1" dirty="0">
                <a:solidFill>
                  <a:srgbClr val="000000"/>
                </a:solidFill>
                <a:ea typeface="ＭＳ Ｐゴシック"/>
                <a:cs typeface="ＭＳ Ｐゴシック"/>
              </a:rPr>
            </a:br>
            <a:r>
              <a:rPr lang="en-US" sz="1400" b="1" dirty="0" smtClean="0">
                <a:solidFill>
                  <a:srgbClr val="000000"/>
                </a:solidFill>
                <a:ea typeface="ＭＳ Ｐゴシック"/>
                <a:cs typeface="ＭＳ Ｐゴシック"/>
              </a:rPr>
              <a:t>N’=</a:t>
            </a:r>
            <a:r>
              <a:rPr lang="en-US" sz="1400" b="1" dirty="0">
                <a:solidFill>
                  <a:srgbClr val="000000"/>
                </a:solidFill>
                <a:ea typeface="ＭＳ Ｐゴシック"/>
                <a:cs typeface="ＭＳ Ｐゴシック"/>
              </a:rPr>
              <a:t>290</a:t>
            </a:r>
          </a:p>
        </p:txBody>
      </p:sp>
      <p:sp>
        <p:nvSpPr>
          <p:cNvPr id="95275" name="TextBox 10"/>
          <p:cNvSpPr txBox="1">
            <a:spLocks noChangeArrowheads="1"/>
          </p:cNvSpPr>
          <p:nvPr/>
        </p:nvSpPr>
        <p:spPr bwMode="auto">
          <a:xfrm>
            <a:off x="458788" y="2287588"/>
            <a:ext cx="32972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>
                <a:solidFill>
                  <a:srgbClr val="000000"/>
                </a:solidFill>
                <a:ea typeface="ＭＳ Ｐゴシック"/>
                <a:cs typeface="ＭＳ Ｐゴシック"/>
              </a:rPr>
              <a:t>Baseline</a:t>
            </a:r>
          </a:p>
        </p:txBody>
      </p:sp>
      <p:sp>
        <p:nvSpPr>
          <p:cNvPr id="95276" name="TextBox 10"/>
          <p:cNvSpPr txBox="1">
            <a:spLocks noChangeArrowheads="1"/>
          </p:cNvSpPr>
          <p:nvPr/>
        </p:nvSpPr>
        <p:spPr bwMode="auto">
          <a:xfrm>
            <a:off x="4570413" y="2297113"/>
            <a:ext cx="32956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>
                <a:solidFill>
                  <a:srgbClr val="000000"/>
                </a:solidFill>
                <a:ea typeface="ＭＳ Ｐゴシック"/>
                <a:cs typeface="ＭＳ Ｐゴシック"/>
              </a:rPr>
              <a:t>Baseline</a:t>
            </a:r>
          </a:p>
        </p:txBody>
      </p:sp>
      <p:sp>
        <p:nvSpPr>
          <p:cNvPr id="95277" name="TextBox 10"/>
          <p:cNvSpPr txBox="1">
            <a:spLocks noChangeArrowheads="1"/>
          </p:cNvSpPr>
          <p:nvPr/>
        </p:nvSpPr>
        <p:spPr bwMode="auto">
          <a:xfrm>
            <a:off x="436563" y="4621213"/>
            <a:ext cx="32400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>
                <a:solidFill>
                  <a:srgbClr val="000000"/>
                </a:solidFill>
                <a:ea typeface="ＭＳ Ｐゴシック"/>
                <a:cs typeface="ＭＳ Ｐゴシック"/>
              </a:rPr>
              <a:t>Week 48</a:t>
            </a:r>
          </a:p>
        </p:txBody>
      </p:sp>
      <p:sp>
        <p:nvSpPr>
          <p:cNvPr id="95278" name="TextBox 10"/>
          <p:cNvSpPr txBox="1">
            <a:spLocks noChangeArrowheads="1"/>
          </p:cNvSpPr>
          <p:nvPr/>
        </p:nvSpPr>
        <p:spPr bwMode="auto">
          <a:xfrm>
            <a:off x="4570413" y="4627563"/>
            <a:ext cx="32924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>
                <a:solidFill>
                  <a:srgbClr val="000000"/>
                </a:solidFill>
                <a:ea typeface="ＭＳ Ｐゴシック"/>
                <a:cs typeface="ＭＳ Ｐゴシック"/>
              </a:rPr>
              <a:t>Week 48</a:t>
            </a:r>
          </a:p>
        </p:txBody>
      </p:sp>
      <p:sp>
        <p:nvSpPr>
          <p:cNvPr id="21" name="TextBox 1"/>
          <p:cNvSpPr txBox="1">
            <a:spLocks noChangeArrowheads="1"/>
          </p:cNvSpPr>
          <p:nvPr/>
        </p:nvSpPr>
        <p:spPr bwMode="auto">
          <a:xfrm>
            <a:off x="5624513" y="6611938"/>
            <a:ext cx="331946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000" dirty="0">
                <a:solidFill>
                  <a:srgbClr val="000000"/>
                </a:solidFill>
              </a:rPr>
              <a:t>Wohl D, et al. 18th CROI 2011. Abstract O-1014</a:t>
            </a:r>
          </a:p>
        </p:txBody>
      </p:sp>
      <p:sp>
        <p:nvSpPr>
          <p:cNvPr id="23" name="TextBox 7"/>
          <p:cNvSpPr txBox="1">
            <a:spLocks noChangeArrowheads="1"/>
          </p:cNvSpPr>
          <p:nvPr/>
        </p:nvSpPr>
        <p:spPr bwMode="auto">
          <a:xfrm>
            <a:off x="1336105" y="5578623"/>
            <a:ext cx="6851650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dirty="0">
                <a:solidFill>
                  <a:srgbClr val="000000"/>
                </a:solidFill>
              </a:rPr>
              <a:t>Optimal/sufficient: ≥30 </a:t>
            </a:r>
            <a:r>
              <a:rPr lang="en-US" sz="1200" dirty="0" err="1">
                <a:solidFill>
                  <a:srgbClr val="000000"/>
                </a:solidFill>
              </a:rPr>
              <a:t>ng</a:t>
            </a:r>
            <a:r>
              <a:rPr lang="en-US" sz="1200" dirty="0">
                <a:solidFill>
                  <a:srgbClr val="000000"/>
                </a:solidFill>
              </a:rPr>
              <a:t>/</a:t>
            </a:r>
            <a:r>
              <a:rPr lang="en-US" sz="1200" dirty="0" err="1">
                <a:solidFill>
                  <a:srgbClr val="000000"/>
                </a:solidFill>
              </a:rPr>
              <a:t>mL</a:t>
            </a:r>
            <a:endParaRPr lang="en-US" sz="1200" dirty="0">
              <a:solidFill>
                <a:srgbClr val="000000"/>
              </a:solidFill>
            </a:endParaRPr>
          </a:p>
          <a:p>
            <a:r>
              <a:rPr lang="en-US" sz="1200" dirty="0">
                <a:solidFill>
                  <a:srgbClr val="000000"/>
                </a:solidFill>
              </a:rPr>
              <a:t>Insufficient: 21−29ng/</a:t>
            </a:r>
            <a:r>
              <a:rPr lang="en-US" sz="1200" dirty="0" err="1">
                <a:solidFill>
                  <a:srgbClr val="000000"/>
                </a:solidFill>
              </a:rPr>
              <a:t>mL</a:t>
            </a:r>
            <a:endParaRPr lang="en-US" sz="1200" dirty="0">
              <a:solidFill>
                <a:srgbClr val="000000"/>
              </a:solidFill>
            </a:endParaRPr>
          </a:p>
          <a:p>
            <a:r>
              <a:rPr lang="en-US" sz="1200" dirty="0">
                <a:solidFill>
                  <a:srgbClr val="000000"/>
                </a:solidFill>
              </a:rPr>
              <a:t>Deficient: 10−20ng/</a:t>
            </a:r>
            <a:r>
              <a:rPr lang="en-US" sz="1200" dirty="0" err="1">
                <a:solidFill>
                  <a:srgbClr val="000000"/>
                </a:solidFill>
              </a:rPr>
              <a:t>mL</a:t>
            </a:r>
            <a:endParaRPr lang="en-US" sz="1200" dirty="0">
              <a:solidFill>
                <a:srgbClr val="000000"/>
              </a:solidFill>
            </a:endParaRPr>
          </a:p>
          <a:p>
            <a:r>
              <a:rPr lang="en-US" sz="1200" dirty="0">
                <a:solidFill>
                  <a:srgbClr val="000000"/>
                </a:solidFill>
              </a:rPr>
              <a:t>Severely deficient: &lt;10ng/</a:t>
            </a:r>
            <a:r>
              <a:rPr lang="en-US" sz="1200" dirty="0" err="1">
                <a:solidFill>
                  <a:srgbClr val="000000"/>
                </a:solidFill>
              </a:rPr>
              <a:t>mL</a:t>
            </a:r>
            <a:endParaRPr lang="en-US" sz="1200" dirty="0">
              <a:solidFill>
                <a:srgbClr val="000000"/>
              </a:solidFill>
            </a:endParaRPr>
          </a:p>
          <a:p>
            <a:r>
              <a:rPr lang="en-US" sz="1200" dirty="0">
                <a:solidFill>
                  <a:srgbClr val="000000"/>
                </a:solidFill>
                <a:cs typeface="Arial" pitchFamily="34" charset="0"/>
              </a:rPr>
              <a:t>*</a:t>
            </a:r>
            <a:r>
              <a:rPr lang="en-US" sz="1200" dirty="0">
                <a:solidFill>
                  <a:srgbClr val="000000"/>
                </a:solidFill>
              </a:rPr>
              <a:t>Fisher’s exact test versus TMC278 at Week 48</a:t>
            </a:r>
          </a:p>
        </p:txBody>
      </p:sp>
      <p:sp>
        <p:nvSpPr>
          <p:cNvPr id="24" name="Rectangle 2"/>
          <p:cNvSpPr txBox="1">
            <a:spLocks noChangeArrowheads="1"/>
          </p:cNvSpPr>
          <p:nvPr/>
        </p:nvSpPr>
        <p:spPr bwMode="auto">
          <a:xfrm>
            <a:off x="0" y="122238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3200" b="1" dirty="0">
                <a:solidFill>
                  <a:srgbClr val="000000"/>
                </a:solidFill>
                <a:ea typeface="ＭＳ Ｐゴシック"/>
                <a:cs typeface="ＭＳ Ｐゴシック"/>
              </a:rPr>
              <a:t>ECHO: effects of NNRTI treatment </a:t>
            </a:r>
            <a:br>
              <a:rPr lang="en-US" sz="3200" b="1" dirty="0">
                <a:solidFill>
                  <a:srgbClr val="000000"/>
                </a:solidFill>
                <a:ea typeface="ＭＳ Ｐゴシック"/>
                <a:cs typeface="ＭＳ Ｐゴシック"/>
              </a:rPr>
            </a:br>
            <a:r>
              <a:rPr lang="en-US" sz="3200" b="1" dirty="0">
                <a:solidFill>
                  <a:srgbClr val="000000"/>
                </a:solidFill>
                <a:ea typeface="ＭＳ Ｐゴシック"/>
                <a:cs typeface="ＭＳ Ｐゴシック"/>
              </a:rPr>
              <a:t>on </a:t>
            </a:r>
            <a:r>
              <a:rPr lang="en-US" sz="3200" b="1" dirty="0" smtClean="0">
                <a:solidFill>
                  <a:srgbClr val="000000"/>
                </a:solidFill>
                <a:ea typeface="ＭＳ Ｐゴシック"/>
                <a:cs typeface="ＭＳ Ｐゴシック"/>
              </a:rPr>
              <a:t>progression to severe 25(OH)D deficiency</a:t>
            </a:r>
            <a:endParaRPr lang="en-US" sz="3200" b="1" dirty="0">
              <a:solidFill>
                <a:srgbClr val="000000"/>
              </a:solidFill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GB" sz="2800" b="1" dirty="0">
                <a:solidFill>
                  <a:srgbClr val="000000"/>
                </a:solidFill>
              </a:rPr>
              <a:t>Conclusions: </a:t>
            </a:r>
          </a:p>
          <a:p>
            <a:pPr algn="ctr" eaLnBrk="0" hangingPunct="0"/>
            <a:r>
              <a:rPr lang="en-GB" sz="2400" b="1" dirty="0">
                <a:solidFill>
                  <a:srgbClr val="000000"/>
                </a:solidFill>
              </a:rPr>
              <a:t>In HIV-1 infected, treatment-naïve adults receiving TMC278 or EFV </a:t>
            </a:r>
            <a:r>
              <a:rPr lang="en-GB" sz="2400" b="1" dirty="0" smtClean="0">
                <a:solidFill>
                  <a:srgbClr val="000000"/>
                </a:solidFill>
              </a:rPr>
              <a:t>over </a:t>
            </a:r>
            <a:r>
              <a:rPr lang="en-GB" sz="2400" b="1" dirty="0">
                <a:solidFill>
                  <a:srgbClr val="000000"/>
                </a:solidFill>
              </a:rPr>
              <a:t>48 </a:t>
            </a:r>
            <a:r>
              <a:rPr lang="en-GB" sz="2400" b="1" dirty="0" smtClean="0">
                <a:solidFill>
                  <a:srgbClr val="000000"/>
                </a:solidFill>
              </a:rPr>
              <a:t>weeks in ECHO</a:t>
            </a:r>
            <a:endParaRPr lang="en-US" sz="2400" b="1" dirty="0">
              <a:solidFill>
                <a:srgbClr val="000000"/>
              </a:solidFill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657225" y="1786233"/>
            <a:ext cx="8029575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ts val="600"/>
              </a:spcBef>
              <a:spcAft>
                <a:spcPts val="1200"/>
              </a:spcAft>
              <a:buFontTx/>
              <a:buChar char="•"/>
            </a:pPr>
            <a:r>
              <a:rPr lang="en-US" sz="2200" b="1" dirty="0">
                <a:solidFill>
                  <a:srgbClr val="000000"/>
                </a:solidFill>
              </a:rPr>
              <a:t>At baseline, 72% of patients had sub-optimal </a:t>
            </a:r>
            <a:r>
              <a:rPr lang="en-US" sz="2200" b="1" dirty="0" smtClean="0">
                <a:solidFill>
                  <a:srgbClr val="000000"/>
                </a:solidFill>
              </a:rPr>
              <a:t>25(OH)D  </a:t>
            </a:r>
            <a:r>
              <a:rPr lang="en-US" sz="2200" b="1" dirty="0">
                <a:solidFill>
                  <a:srgbClr val="000000"/>
                </a:solidFill>
              </a:rPr>
              <a:t>levels </a:t>
            </a:r>
          </a:p>
          <a:p>
            <a:pPr marL="342900" indent="-342900" eaLnBrk="0" hangingPunct="0">
              <a:spcBef>
                <a:spcPts val="600"/>
              </a:spcBef>
              <a:spcAft>
                <a:spcPts val="1200"/>
              </a:spcAft>
              <a:buFontTx/>
              <a:buChar char="•"/>
            </a:pPr>
            <a:r>
              <a:rPr lang="en-US" sz="2200" b="1" dirty="0">
                <a:solidFill>
                  <a:srgbClr val="000000"/>
                </a:solidFill>
              </a:rPr>
              <a:t>Mean 25(OH)D levels </a:t>
            </a:r>
            <a:r>
              <a:rPr lang="en-GB" sz="2200" b="1" dirty="0" smtClean="0">
                <a:solidFill>
                  <a:srgbClr val="000000"/>
                </a:solidFill>
              </a:rPr>
              <a:t>after 48 weeks of treatment</a:t>
            </a:r>
            <a:endParaRPr lang="en-US" sz="2200" b="1" dirty="0">
              <a:solidFill>
                <a:srgbClr val="000000"/>
              </a:solidFill>
            </a:endParaRPr>
          </a:p>
          <a:p>
            <a:pPr marL="742950" lvl="1" indent="-285750" eaLnBrk="0" hangingPunct="0">
              <a:spcBef>
                <a:spcPts val="600"/>
              </a:spcBef>
              <a:spcAft>
                <a:spcPts val="1200"/>
              </a:spcAft>
              <a:buFontTx/>
              <a:buChar char="–"/>
            </a:pPr>
            <a:r>
              <a:rPr lang="en-US" sz="2000" b="1" dirty="0">
                <a:solidFill>
                  <a:srgbClr val="000000"/>
                </a:solidFill>
              </a:rPr>
              <a:t>R</a:t>
            </a:r>
            <a:r>
              <a:rPr lang="en-US" sz="2000" b="1" dirty="0" smtClean="0">
                <a:solidFill>
                  <a:srgbClr val="000000"/>
                </a:solidFill>
              </a:rPr>
              <a:t>emained </a:t>
            </a:r>
            <a:r>
              <a:rPr lang="en-US" sz="2000" b="1" dirty="0">
                <a:solidFill>
                  <a:srgbClr val="000000"/>
                </a:solidFill>
              </a:rPr>
              <a:t>unchanged with </a:t>
            </a:r>
            <a:r>
              <a:rPr lang="en-US" sz="2000" b="1" dirty="0" smtClean="0">
                <a:solidFill>
                  <a:srgbClr val="000000"/>
                </a:solidFill>
              </a:rPr>
              <a:t>TMC278 </a:t>
            </a:r>
            <a:endParaRPr lang="en-US" sz="2000" b="1" dirty="0">
              <a:solidFill>
                <a:srgbClr val="000000"/>
              </a:solidFill>
            </a:endParaRPr>
          </a:p>
          <a:p>
            <a:pPr marL="742950" lvl="1" indent="-285750" eaLnBrk="0" hangingPunct="0">
              <a:spcBef>
                <a:spcPts val="600"/>
              </a:spcBef>
              <a:spcAft>
                <a:spcPts val="1200"/>
              </a:spcAft>
              <a:buFontTx/>
              <a:buChar char="–"/>
            </a:pPr>
            <a:r>
              <a:rPr lang="en-US" sz="2000" b="1" dirty="0">
                <a:solidFill>
                  <a:srgbClr val="000000"/>
                </a:solidFill>
              </a:rPr>
              <a:t>W</a:t>
            </a:r>
            <a:r>
              <a:rPr lang="en-US" sz="2000" b="1" dirty="0" smtClean="0">
                <a:solidFill>
                  <a:srgbClr val="000000"/>
                </a:solidFill>
              </a:rPr>
              <a:t>ere </a:t>
            </a:r>
            <a:r>
              <a:rPr lang="en-US" sz="2000" b="1" dirty="0">
                <a:solidFill>
                  <a:srgbClr val="000000"/>
                </a:solidFill>
              </a:rPr>
              <a:t>statistically significantly reduced with EFV </a:t>
            </a:r>
          </a:p>
          <a:p>
            <a:pPr marL="342900" indent="-342900" eaLnBrk="0" hangingPunct="0">
              <a:spcBef>
                <a:spcPts val="600"/>
              </a:spcBef>
              <a:spcAft>
                <a:spcPts val="1200"/>
              </a:spcAft>
              <a:buFontTx/>
              <a:buChar char="•"/>
            </a:pPr>
            <a:r>
              <a:rPr lang="en-US" sz="2200" b="1" dirty="0">
                <a:solidFill>
                  <a:srgbClr val="000000"/>
                </a:solidFill>
              </a:rPr>
              <a:t>The risk of progression to severe 25(OH)D deficiency </a:t>
            </a:r>
            <a:br>
              <a:rPr lang="en-US" sz="2200" b="1" dirty="0">
                <a:solidFill>
                  <a:srgbClr val="000000"/>
                </a:solidFill>
              </a:rPr>
            </a:br>
            <a:r>
              <a:rPr lang="en-US" sz="2200" b="1" dirty="0">
                <a:solidFill>
                  <a:srgbClr val="000000"/>
                </a:solidFill>
              </a:rPr>
              <a:t>(&lt;10 </a:t>
            </a:r>
            <a:r>
              <a:rPr lang="en-US" sz="2200" b="1" dirty="0" err="1">
                <a:solidFill>
                  <a:srgbClr val="000000"/>
                </a:solidFill>
              </a:rPr>
              <a:t>ng</a:t>
            </a:r>
            <a:r>
              <a:rPr lang="en-US" sz="2200" b="1" dirty="0">
                <a:solidFill>
                  <a:srgbClr val="000000"/>
                </a:solidFill>
              </a:rPr>
              <a:t>/</a:t>
            </a:r>
            <a:r>
              <a:rPr lang="en-US" sz="2200" b="1" dirty="0" err="1">
                <a:solidFill>
                  <a:srgbClr val="000000"/>
                </a:solidFill>
              </a:rPr>
              <a:t>mL</a:t>
            </a:r>
            <a:r>
              <a:rPr lang="en-US" sz="2200" b="1" dirty="0">
                <a:solidFill>
                  <a:srgbClr val="000000"/>
                </a:solidFill>
              </a:rPr>
              <a:t> ) </a:t>
            </a:r>
            <a:r>
              <a:rPr lang="en-US" sz="2200" b="1" dirty="0" smtClean="0">
                <a:solidFill>
                  <a:srgbClr val="000000"/>
                </a:solidFill>
              </a:rPr>
              <a:t>was </a:t>
            </a:r>
            <a:r>
              <a:rPr lang="en-US" sz="2200" b="1" dirty="0">
                <a:solidFill>
                  <a:srgbClr val="000000"/>
                </a:solidFill>
              </a:rPr>
              <a:t>significantly higher with EFV than TMC278</a:t>
            </a:r>
          </a:p>
          <a:p>
            <a:pPr marL="342900" indent="-342900" eaLnBrk="0" hangingPunct="0"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endParaRPr lang="en-US" sz="2000" b="1" dirty="0">
              <a:solidFill>
                <a:srgbClr val="000000"/>
              </a:solidFill>
            </a:endParaRPr>
          </a:p>
        </p:txBody>
      </p:sp>
      <p:sp>
        <p:nvSpPr>
          <p:cNvPr id="10" name="TextBox 1"/>
          <p:cNvSpPr txBox="1">
            <a:spLocks noChangeArrowheads="1"/>
          </p:cNvSpPr>
          <p:nvPr/>
        </p:nvSpPr>
        <p:spPr bwMode="auto">
          <a:xfrm>
            <a:off x="5624513" y="6611938"/>
            <a:ext cx="331946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000" dirty="0">
                <a:solidFill>
                  <a:srgbClr val="000000"/>
                </a:solidFill>
              </a:rPr>
              <a:t>Wohl D, et al. 18th CROI 2011. Abstract O-1014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 txBox="1">
            <a:spLocks/>
          </p:cNvSpPr>
          <p:nvPr/>
        </p:nvSpPr>
        <p:spPr bwMode="auto">
          <a:xfrm>
            <a:off x="415635" y="331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nl-BE" sz="3600" b="1" dirty="0" smtClean="0">
                <a:solidFill>
                  <a:srgbClr val="000000"/>
                </a:solidFill>
              </a:rPr>
              <a:t>Acknowledgements and disclosures</a:t>
            </a:r>
            <a:endParaRPr lang="en-US" sz="3600" b="1" dirty="0">
              <a:solidFill>
                <a:srgbClr val="000000"/>
              </a:solidFill>
            </a:endParaRPr>
          </a:p>
        </p:txBody>
      </p:sp>
      <p:sp>
        <p:nvSpPr>
          <p:cNvPr id="19459" name="Rectangle 7"/>
          <p:cNvSpPr>
            <a:spLocks noChangeArrowheads="1"/>
          </p:cNvSpPr>
          <p:nvPr/>
        </p:nvSpPr>
        <p:spPr bwMode="auto">
          <a:xfrm>
            <a:off x="296863" y="969963"/>
            <a:ext cx="8389937" cy="87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57188" indent="-357188">
              <a:spcAft>
                <a:spcPct val="20000"/>
              </a:spcAft>
              <a:buFontTx/>
              <a:buChar char="•"/>
            </a:pPr>
            <a:r>
              <a:rPr lang="en-US" sz="1600" b="1" dirty="0">
                <a:solidFill>
                  <a:srgbClr val="000000"/>
                </a:solidFill>
              </a:rPr>
              <a:t>The patients and their families for their participation and support during the ECHO study</a:t>
            </a:r>
          </a:p>
          <a:p>
            <a:pPr marL="357188" indent="-357188">
              <a:spcAft>
                <a:spcPct val="20000"/>
              </a:spcAft>
              <a:buFontTx/>
              <a:buChar char="•"/>
            </a:pPr>
            <a:r>
              <a:rPr lang="en-US" sz="1600" b="1" dirty="0">
                <a:solidFill>
                  <a:srgbClr val="000000"/>
                </a:solidFill>
              </a:rPr>
              <a:t>ECHO </a:t>
            </a:r>
            <a:r>
              <a:rPr lang="en-US" sz="1600" b="1" dirty="0" err="1">
                <a:solidFill>
                  <a:srgbClr val="000000"/>
                </a:solidFill>
              </a:rPr>
              <a:t>Tibotec</a:t>
            </a:r>
            <a:r>
              <a:rPr lang="en-US" sz="1600" b="1" dirty="0">
                <a:solidFill>
                  <a:srgbClr val="000000"/>
                </a:solidFill>
              </a:rPr>
              <a:t> study team and principal investigators:</a:t>
            </a:r>
            <a:endParaRPr lang="en-GB" sz="1600" b="1" dirty="0">
              <a:solidFill>
                <a:srgbClr val="000000"/>
              </a:solidFill>
            </a:endParaRPr>
          </a:p>
        </p:txBody>
      </p:sp>
      <p:sp>
        <p:nvSpPr>
          <p:cNvPr id="19460" name="Rectangle 6"/>
          <p:cNvSpPr>
            <a:spLocks noChangeArrowheads="1"/>
          </p:cNvSpPr>
          <p:nvPr/>
        </p:nvSpPr>
        <p:spPr bwMode="auto">
          <a:xfrm>
            <a:off x="296863" y="5038145"/>
            <a:ext cx="8761412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300" dirty="0">
                <a:solidFill>
                  <a:srgbClr val="000000"/>
                </a:solidFill>
              </a:rPr>
              <a:t>The authors would also like to thank G De La Rosa, E Lefebvre, D Anderson, Y Dayaram, D Schaible, P Williams </a:t>
            </a:r>
            <a:r>
              <a:rPr lang="en-GB" sz="1300" dirty="0" smtClean="0">
                <a:solidFill>
                  <a:srgbClr val="000000"/>
                </a:solidFill>
              </a:rPr>
              <a:t/>
            </a:r>
            <a:br>
              <a:rPr lang="en-GB" sz="1300" dirty="0" smtClean="0">
                <a:solidFill>
                  <a:srgbClr val="000000"/>
                </a:solidFill>
              </a:rPr>
            </a:br>
            <a:r>
              <a:rPr lang="en-GB" sz="1300" dirty="0" smtClean="0">
                <a:solidFill>
                  <a:srgbClr val="000000"/>
                </a:solidFill>
              </a:rPr>
              <a:t>and </a:t>
            </a:r>
            <a:r>
              <a:rPr lang="en-GB" sz="1300" dirty="0">
                <a:solidFill>
                  <a:srgbClr val="000000"/>
                </a:solidFill>
              </a:rPr>
              <a:t>E Wong from </a:t>
            </a:r>
            <a:r>
              <a:rPr lang="en-GB" sz="1300" dirty="0" err="1">
                <a:solidFill>
                  <a:srgbClr val="000000"/>
                </a:solidFill>
              </a:rPr>
              <a:t>Tibotec</a:t>
            </a:r>
            <a:r>
              <a:rPr lang="en-GB" sz="1300" dirty="0">
                <a:solidFill>
                  <a:srgbClr val="000000"/>
                </a:solidFill>
              </a:rPr>
              <a:t> for their important contributions to the presentation</a:t>
            </a:r>
          </a:p>
        </p:txBody>
      </p:sp>
      <p:sp>
        <p:nvSpPr>
          <p:cNvPr id="19461" name="Rectangle 2"/>
          <p:cNvSpPr>
            <a:spLocks noChangeArrowheads="1"/>
          </p:cNvSpPr>
          <p:nvPr/>
        </p:nvSpPr>
        <p:spPr bwMode="auto">
          <a:xfrm>
            <a:off x="303213" y="5550760"/>
            <a:ext cx="8612187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100" dirty="0">
                <a:solidFill>
                  <a:srgbClr val="000000"/>
                </a:solidFill>
              </a:rPr>
              <a:t>Editorial support was provided by Ian Woolveridge of Gardiner-Caldwell Communications, Macclesfield, UK; this support was </a:t>
            </a:r>
            <a:r>
              <a:rPr lang="en-GB" sz="1100" dirty="0" smtClean="0">
                <a:solidFill>
                  <a:srgbClr val="000000"/>
                </a:solidFill>
              </a:rPr>
              <a:t>funded </a:t>
            </a:r>
            <a:r>
              <a:rPr lang="en-GB" sz="1100" dirty="0">
                <a:solidFill>
                  <a:srgbClr val="000000"/>
                </a:solidFill>
              </a:rPr>
              <a:t>by </a:t>
            </a:r>
            <a:r>
              <a:rPr lang="en-GB" sz="1100" dirty="0" err="1">
                <a:solidFill>
                  <a:srgbClr val="000000"/>
                </a:solidFill>
              </a:rPr>
              <a:t>Tibotec</a:t>
            </a:r>
            <a:endParaRPr lang="en-GB" sz="1100" dirty="0">
              <a:solidFill>
                <a:srgbClr val="000000"/>
              </a:solidFill>
            </a:endParaRPr>
          </a:p>
        </p:txBody>
      </p:sp>
      <p:sp>
        <p:nvSpPr>
          <p:cNvPr id="19462" name="Rectangle 4"/>
          <p:cNvSpPr>
            <a:spLocks noChangeArrowheads="1"/>
          </p:cNvSpPr>
          <p:nvPr/>
        </p:nvSpPr>
        <p:spPr bwMode="auto">
          <a:xfrm>
            <a:off x="296863" y="1870365"/>
            <a:ext cx="8618537" cy="314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lnSpc>
                <a:spcPts val="16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1400" b="1" dirty="0">
                <a:solidFill>
                  <a:srgbClr val="000000"/>
                </a:solidFill>
              </a:rPr>
              <a:t>Argentina</a:t>
            </a:r>
            <a:r>
              <a:rPr lang="en-GB" sz="1400" dirty="0">
                <a:solidFill>
                  <a:srgbClr val="000000"/>
                </a:solidFill>
              </a:rPr>
              <a:t>: L </a:t>
            </a:r>
            <a:r>
              <a:rPr lang="en-GB" sz="1400" dirty="0" err="1">
                <a:solidFill>
                  <a:srgbClr val="000000"/>
                </a:solidFill>
              </a:rPr>
              <a:t>Abusamra</a:t>
            </a:r>
            <a:r>
              <a:rPr lang="en-GB" sz="1400" dirty="0">
                <a:solidFill>
                  <a:srgbClr val="000000"/>
                </a:solidFill>
              </a:rPr>
              <a:t>, </a:t>
            </a:r>
            <a:r>
              <a:rPr lang="en-GB" sz="1400" dirty="0" smtClean="0">
                <a:solidFill>
                  <a:srgbClr val="000000"/>
                </a:solidFill>
              </a:rPr>
              <a:t>P Cahn, HE </a:t>
            </a:r>
            <a:r>
              <a:rPr lang="en-GB" sz="1400" dirty="0" err="1">
                <a:solidFill>
                  <a:srgbClr val="000000"/>
                </a:solidFill>
              </a:rPr>
              <a:t>Laplume</a:t>
            </a:r>
            <a:r>
              <a:rPr lang="en-GB" sz="1400" dirty="0">
                <a:solidFill>
                  <a:srgbClr val="000000"/>
                </a:solidFill>
              </a:rPr>
              <a:t>, I </a:t>
            </a:r>
            <a:r>
              <a:rPr lang="en-GB" sz="1400" dirty="0" err="1">
                <a:solidFill>
                  <a:srgbClr val="000000"/>
                </a:solidFill>
              </a:rPr>
              <a:t>Cassetti</a:t>
            </a:r>
            <a:r>
              <a:rPr lang="en-GB" sz="1400" dirty="0">
                <a:solidFill>
                  <a:srgbClr val="000000"/>
                </a:solidFill>
              </a:rPr>
              <a:t>, M </a:t>
            </a:r>
            <a:r>
              <a:rPr lang="en-GB" sz="1400" dirty="0" err="1">
                <a:solidFill>
                  <a:srgbClr val="000000"/>
                </a:solidFill>
              </a:rPr>
              <a:t>Ceriotto</a:t>
            </a:r>
            <a:r>
              <a:rPr lang="en-GB" sz="1400" dirty="0">
                <a:solidFill>
                  <a:srgbClr val="000000"/>
                </a:solidFill>
              </a:rPr>
              <a:t>, M Daniel Martins, A </a:t>
            </a:r>
            <a:r>
              <a:rPr lang="en-GB" sz="1400" dirty="0" err="1">
                <a:solidFill>
                  <a:srgbClr val="000000"/>
                </a:solidFill>
              </a:rPr>
              <a:t>Krolewiecki</a:t>
            </a:r>
            <a:r>
              <a:rPr lang="en-GB" sz="1400" dirty="0">
                <a:solidFill>
                  <a:srgbClr val="000000"/>
                </a:solidFill>
              </a:rPr>
              <a:t>; </a:t>
            </a:r>
            <a:r>
              <a:rPr lang="en-GB" sz="1400" b="1" dirty="0">
                <a:solidFill>
                  <a:srgbClr val="000000"/>
                </a:solidFill>
              </a:rPr>
              <a:t>Australia</a:t>
            </a:r>
            <a:r>
              <a:rPr lang="en-GB" sz="1400" dirty="0">
                <a:solidFill>
                  <a:srgbClr val="000000"/>
                </a:solidFill>
              </a:rPr>
              <a:t>: </a:t>
            </a:r>
            <a:r>
              <a:rPr lang="sv-SE" sz="1400" dirty="0">
                <a:solidFill>
                  <a:srgbClr val="000000"/>
                </a:solidFill>
              </a:rPr>
              <a:t>M Bloch, J Gold, J Hoy, P Martinez</a:t>
            </a:r>
            <a:r>
              <a:rPr lang="en-GB" sz="1400" b="1" dirty="0">
                <a:solidFill>
                  <a:srgbClr val="000000"/>
                </a:solidFill>
              </a:rPr>
              <a:t>; </a:t>
            </a:r>
            <a:r>
              <a:rPr lang="sv-SE" sz="1400" b="1" dirty="0">
                <a:solidFill>
                  <a:srgbClr val="000000"/>
                </a:solidFill>
              </a:rPr>
              <a:t>Austria</a:t>
            </a:r>
            <a:r>
              <a:rPr lang="sv-SE" sz="1400" dirty="0">
                <a:solidFill>
                  <a:srgbClr val="000000"/>
                </a:solidFill>
              </a:rPr>
              <a:t>: </a:t>
            </a:r>
            <a:r>
              <a:rPr lang="de-DE" sz="1400" dirty="0">
                <a:solidFill>
                  <a:srgbClr val="000000"/>
                </a:solidFill>
              </a:rPr>
              <a:t>A Rieger, N Vetter, R Zangerle; </a:t>
            </a:r>
            <a:r>
              <a:rPr lang="de-DE" sz="1400" dirty="0" smtClean="0">
                <a:solidFill>
                  <a:srgbClr val="000000"/>
                </a:solidFill>
              </a:rPr>
              <a:t/>
            </a:r>
            <a:br>
              <a:rPr lang="de-DE" sz="1400" dirty="0" smtClean="0">
                <a:solidFill>
                  <a:srgbClr val="000000"/>
                </a:solidFill>
              </a:rPr>
            </a:br>
            <a:r>
              <a:rPr lang="es-ES" sz="1400" b="1" dirty="0" err="1" smtClean="0">
                <a:solidFill>
                  <a:srgbClr val="000000"/>
                </a:solidFill>
              </a:rPr>
              <a:t>Brazil</a:t>
            </a:r>
            <a:r>
              <a:rPr lang="es-ES" sz="1400" b="1" dirty="0">
                <a:solidFill>
                  <a:srgbClr val="000000"/>
                </a:solidFill>
              </a:rPr>
              <a:t>: </a:t>
            </a:r>
            <a:r>
              <a:rPr lang="es-ES" sz="1400" dirty="0" smtClean="0">
                <a:solidFill>
                  <a:srgbClr val="000000"/>
                </a:solidFill>
              </a:rPr>
              <a:t>CA Da </a:t>
            </a:r>
            <a:r>
              <a:rPr lang="es-ES" sz="1400" dirty="0">
                <a:solidFill>
                  <a:srgbClr val="000000"/>
                </a:solidFill>
              </a:rPr>
              <a:t>Cunha, </a:t>
            </a:r>
            <a:r>
              <a:rPr lang="es-ES" sz="1400" dirty="0" smtClean="0">
                <a:solidFill>
                  <a:srgbClr val="000000"/>
                </a:solidFill>
              </a:rPr>
              <a:t>B Grinsztejn, JV </a:t>
            </a:r>
            <a:r>
              <a:rPr lang="es-ES" sz="1400" dirty="0">
                <a:solidFill>
                  <a:srgbClr val="000000"/>
                </a:solidFill>
              </a:rPr>
              <a:t>Madruga, JH </a:t>
            </a:r>
            <a:r>
              <a:rPr lang="es-ES" sz="1400" dirty="0" err="1">
                <a:solidFill>
                  <a:srgbClr val="000000"/>
                </a:solidFill>
              </a:rPr>
              <a:t>Pilotto</a:t>
            </a:r>
            <a:r>
              <a:rPr lang="es-ES" sz="1400" dirty="0">
                <a:solidFill>
                  <a:srgbClr val="000000"/>
                </a:solidFill>
              </a:rPr>
              <a:t>, D </a:t>
            </a:r>
            <a:r>
              <a:rPr lang="es-ES" sz="1400" dirty="0" err="1">
                <a:solidFill>
                  <a:srgbClr val="000000"/>
                </a:solidFill>
              </a:rPr>
              <a:t>Sampaio</a:t>
            </a:r>
            <a:r>
              <a:rPr lang="es-ES" sz="1400" dirty="0">
                <a:solidFill>
                  <a:srgbClr val="000000"/>
                </a:solidFill>
              </a:rPr>
              <a:t>; </a:t>
            </a:r>
            <a:r>
              <a:rPr lang="es-ES" sz="1400" b="1" dirty="0" err="1">
                <a:solidFill>
                  <a:srgbClr val="000000"/>
                </a:solidFill>
              </a:rPr>
              <a:t>Canada</a:t>
            </a:r>
            <a:r>
              <a:rPr lang="es-ES" sz="1400" b="1" dirty="0">
                <a:solidFill>
                  <a:srgbClr val="000000"/>
                </a:solidFill>
              </a:rPr>
              <a:t>: </a:t>
            </a:r>
            <a:r>
              <a:rPr lang="es-ES" sz="1400" dirty="0">
                <a:solidFill>
                  <a:srgbClr val="000000"/>
                </a:solidFill>
              </a:rPr>
              <a:t>P Junod, D </a:t>
            </a:r>
            <a:r>
              <a:rPr lang="es-ES" sz="1400" dirty="0" err="1">
                <a:solidFill>
                  <a:srgbClr val="000000"/>
                </a:solidFill>
              </a:rPr>
              <a:t>Kilby</a:t>
            </a:r>
            <a:r>
              <a:rPr lang="es-ES" sz="1400" dirty="0">
                <a:solidFill>
                  <a:srgbClr val="000000"/>
                </a:solidFill>
              </a:rPr>
              <a:t>, </a:t>
            </a:r>
            <a:r>
              <a:rPr lang="es-ES" sz="1400" dirty="0" smtClean="0">
                <a:solidFill>
                  <a:srgbClr val="000000"/>
                </a:solidFill>
              </a:rPr>
              <a:t/>
            </a:r>
            <a:br>
              <a:rPr lang="es-ES" sz="1400" dirty="0" smtClean="0">
                <a:solidFill>
                  <a:srgbClr val="000000"/>
                </a:solidFill>
              </a:rPr>
            </a:br>
            <a:r>
              <a:rPr lang="es-ES" sz="1400" dirty="0" smtClean="0">
                <a:solidFill>
                  <a:srgbClr val="000000"/>
                </a:solidFill>
              </a:rPr>
              <a:t>A </a:t>
            </a:r>
            <a:r>
              <a:rPr lang="es-ES" sz="1400" dirty="0" err="1">
                <a:solidFill>
                  <a:srgbClr val="000000"/>
                </a:solidFill>
              </a:rPr>
              <a:t>Rachlis</a:t>
            </a:r>
            <a:r>
              <a:rPr lang="es-ES" sz="1400" dirty="0">
                <a:solidFill>
                  <a:srgbClr val="000000"/>
                </a:solidFill>
              </a:rPr>
              <a:t>, </a:t>
            </a:r>
            <a:r>
              <a:rPr lang="es-ES" sz="1400" dirty="0" smtClean="0">
                <a:solidFill>
                  <a:srgbClr val="000000"/>
                </a:solidFill>
              </a:rPr>
              <a:t>S </a:t>
            </a:r>
            <a:r>
              <a:rPr lang="es-ES" sz="1400" dirty="0" err="1">
                <a:solidFill>
                  <a:srgbClr val="000000"/>
                </a:solidFill>
              </a:rPr>
              <a:t>Walmsley</a:t>
            </a:r>
            <a:r>
              <a:rPr lang="es-ES" sz="1400" dirty="0">
                <a:solidFill>
                  <a:srgbClr val="000000"/>
                </a:solidFill>
              </a:rPr>
              <a:t>; </a:t>
            </a:r>
            <a:r>
              <a:rPr lang="es-ES" sz="1400" b="1" dirty="0" err="1">
                <a:solidFill>
                  <a:srgbClr val="000000"/>
                </a:solidFill>
              </a:rPr>
              <a:t>Denmark</a:t>
            </a:r>
            <a:r>
              <a:rPr lang="es-ES" sz="1400" b="1" dirty="0">
                <a:solidFill>
                  <a:srgbClr val="000000"/>
                </a:solidFill>
              </a:rPr>
              <a:t>: </a:t>
            </a:r>
            <a:r>
              <a:rPr lang="es-ES" sz="1400" dirty="0">
                <a:solidFill>
                  <a:srgbClr val="000000"/>
                </a:solidFill>
              </a:rPr>
              <a:t>J </a:t>
            </a:r>
            <a:r>
              <a:rPr lang="es-ES" sz="1400" dirty="0" err="1">
                <a:solidFill>
                  <a:srgbClr val="000000"/>
                </a:solidFill>
              </a:rPr>
              <a:t>Gerstoft</a:t>
            </a:r>
            <a:r>
              <a:rPr lang="es-ES" sz="1400" dirty="0">
                <a:solidFill>
                  <a:srgbClr val="000000"/>
                </a:solidFill>
              </a:rPr>
              <a:t>, L </a:t>
            </a:r>
            <a:r>
              <a:rPr lang="es-ES" sz="1400" dirty="0" err="1">
                <a:solidFill>
                  <a:srgbClr val="000000"/>
                </a:solidFill>
              </a:rPr>
              <a:t>Mathiesen</a:t>
            </a:r>
            <a:r>
              <a:rPr lang="es-ES" sz="1400" dirty="0">
                <a:solidFill>
                  <a:srgbClr val="000000"/>
                </a:solidFill>
              </a:rPr>
              <a:t>, C </a:t>
            </a:r>
            <a:r>
              <a:rPr lang="es-ES" sz="1400" dirty="0" err="1">
                <a:solidFill>
                  <a:srgbClr val="000000"/>
                </a:solidFill>
              </a:rPr>
              <a:t>Pedersen</a:t>
            </a:r>
            <a:r>
              <a:rPr lang="es-ES" sz="1400" dirty="0">
                <a:solidFill>
                  <a:srgbClr val="000000"/>
                </a:solidFill>
              </a:rPr>
              <a:t>; </a:t>
            </a:r>
            <a:r>
              <a:rPr lang="es-ES" sz="1400" b="1" dirty="0">
                <a:solidFill>
                  <a:srgbClr val="000000"/>
                </a:solidFill>
              </a:rPr>
              <a:t>France:</a:t>
            </a:r>
            <a:r>
              <a:rPr lang="es-ES" sz="1400" dirty="0">
                <a:solidFill>
                  <a:srgbClr val="000000"/>
                </a:solidFill>
              </a:rPr>
              <a:t> L </a:t>
            </a:r>
            <a:r>
              <a:rPr lang="es-ES" sz="1400" dirty="0" err="1">
                <a:solidFill>
                  <a:srgbClr val="000000"/>
                </a:solidFill>
              </a:rPr>
              <a:t>Cotte</a:t>
            </a:r>
            <a:r>
              <a:rPr lang="es-ES" sz="1400" dirty="0">
                <a:solidFill>
                  <a:srgbClr val="000000"/>
                </a:solidFill>
              </a:rPr>
              <a:t>, P-M </a:t>
            </a:r>
            <a:r>
              <a:rPr lang="es-ES" sz="1400" dirty="0" err="1">
                <a:solidFill>
                  <a:srgbClr val="000000"/>
                </a:solidFill>
              </a:rPr>
              <a:t>Girard</a:t>
            </a:r>
            <a:r>
              <a:rPr lang="es-ES" sz="1400" dirty="0">
                <a:solidFill>
                  <a:srgbClr val="000000"/>
                </a:solidFill>
              </a:rPr>
              <a:t>, </a:t>
            </a:r>
            <a:r>
              <a:rPr lang="es-ES" sz="1400" dirty="0" smtClean="0">
                <a:solidFill>
                  <a:srgbClr val="000000"/>
                </a:solidFill>
              </a:rPr>
              <a:t/>
            </a:r>
            <a:br>
              <a:rPr lang="es-ES" sz="1400" dirty="0" smtClean="0">
                <a:solidFill>
                  <a:srgbClr val="000000"/>
                </a:solidFill>
              </a:rPr>
            </a:br>
            <a:r>
              <a:rPr lang="es-ES" sz="1400" dirty="0" smtClean="0">
                <a:solidFill>
                  <a:srgbClr val="000000"/>
                </a:solidFill>
              </a:rPr>
              <a:t>JM Molina, F </a:t>
            </a:r>
            <a:r>
              <a:rPr lang="es-ES" sz="1400" dirty="0" err="1">
                <a:solidFill>
                  <a:srgbClr val="000000"/>
                </a:solidFill>
              </a:rPr>
              <a:t>Raffi</a:t>
            </a:r>
            <a:r>
              <a:rPr lang="es-ES" sz="1400" dirty="0">
                <a:solidFill>
                  <a:srgbClr val="000000"/>
                </a:solidFill>
              </a:rPr>
              <a:t>, D </a:t>
            </a:r>
            <a:r>
              <a:rPr lang="es-ES" sz="1400" dirty="0" err="1">
                <a:solidFill>
                  <a:srgbClr val="000000"/>
                </a:solidFill>
              </a:rPr>
              <a:t>Vittecoq</a:t>
            </a:r>
            <a:r>
              <a:rPr lang="es-ES" sz="1400" dirty="0">
                <a:solidFill>
                  <a:srgbClr val="000000"/>
                </a:solidFill>
              </a:rPr>
              <a:t>, Y </a:t>
            </a:r>
            <a:r>
              <a:rPr lang="es-ES" sz="1400" dirty="0" err="1">
                <a:solidFill>
                  <a:srgbClr val="000000"/>
                </a:solidFill>
              </a:rPr>
              <a:t>Yazdanpanah</a:t>
            </a:r>
            <a:r>
              <a:rPr lang="es-ES" sz="1400" dirty="0">
                <a:solidFill>
                  <a:srgbClr val="000000"/>
                </a:solidFill>
              </a:rPr>
              <a:t>, P Yeni; </a:t>
            </a:r>
            <a:r>
              <a:rPr lang="es-ES" sz="1400" b="1" dirty="0">
                <a:solidFill>
                  <a:srgbClr val="000000"/>
                </a:solidFill>
              </a:rPr>
              <a:t>Great </a:t>
            </a:r>
            <a:r>
              <a:rPr lang="es-ES" sz="1400" b="1" dirty="0" err="1">
                <a:solidFill>
                  <a:srgbClr val="000000"/>
                </a:solidFill>
              </a:rPr>
              <a:t>Britain</a:t>
            </a:r>
            <a:r>
              <a:rPr lang="es-ES" sz="1400" b="1" dirty="0">
                <a:solidFill>
                  <a:srgbClr val="000000"/>
                </a:solidFill>
              </a:rPr>
              <a:t>: </a:t>
            </a:r>
            <a:r>
              <a:rPr lang="es-ES" sz="1400" dirty="0">
                <a:solidFill>
                  <a:srgbClr val="000000"/>
                </a:solidFill>
              </a:rPr>
              <a:t>M Fisher,</a:t>
            </a:r>
            <a:r>
              <a:rPr lang="es-ES" sz="1400" b="1" dirty="0">
                <a:solidFill>
                  <a:srgbClr val="000000"/>
                </a:solidFill>
              </a:rPr>
              <a:t> </a:t>
            </a:r>
            <a:r>
              <a:rPr lang="es-ES" sz="1400" dirty="0">
                <a:solidFill>
                  <a:srgbClr val="000000"/>
                </a:solidFill>
              </a:rPr>
              <a:t>M Nelson,</a:t>
            </a:r>
            <a:r>
              <a:rPr lang="es-ES" sz="1400" b="1" dirty="0">
                <a:solidFill>
                  <a:srgbClr val="000000"/>
                </a:solidFill>
              </a:rPr>
              <a:t> </a:t>
            </a:r>
            <a:r>
              <a:rPr lang="es-ES" sz="1400" dirty="0">
                <a:solidFill>
                  <a:srgbClr val="000000"/>
                </a:solidFill>
              </a:rPr>
              <a:t>C Orkin, </a:t>
            </a:r>
            <a:r>
              <a:rPr lang="es-ES" sz="1400" dirty="0" smtClean="0">
                <a:solidFill>
                  <a:srgbClr val="000000"/>
                </a:solidFill>
              </a:rPr>
              <a:t/>
            </a:r>
            <a:br>
              <a:rPr lang="es-ES" sz="1400" dirty="0" smtClean="0">
                <a:solidFill>
                  <a:srgbClr val="000000"/>
                </a:solidFill>
              </a:rPr>
            </a:br>
            <a:r>
              <a:rPr lang="es-ES" sz="1400" dirty="0" smtClean="0">
                <a:solidFill>
                  <a:srgbClr val="000000"/>
                </a:solidFill>
              </a:rPr>
              <a:t>S </a:t>
            </a:r>
            <a:r>
              <a:rPr lang="es-ES" sz="1400" dirty="0">
                <a:solidFill>
                  <a:srgbClr val="000000"/>
                </a:solidFill>
              </a:rPr>
              <a:t>Taylor; </a:t>
            </a:r>
            <a:r>
              <a:rPr lang="es-ES" sz="1400" b="1" dirty="0" err="1">
                <a:solidFill>
                  <a:srgbClr val="000000"/>
                </a:solidFill>
              </a:rPr>
              <a:t>Italy</a:t>
            </a:r>
            <a:r>
              <a:rPr lang="es-ES" sz="1400" b="1" dirty="0">
                <a:solidFill>
                  <a:srgbClr val="000000"/>
                </a:solidFill>
              </a:rPr>
              <a:t>: </a:t>
            </a:r>
            <a:r>
              <a:rPr lang="es-ES" sz="1400" dirty="0" smtClean="0">
                <a:solidFill>
                  <a:srgbClr val="000000"/>
                </a:solidFill>
              </a:rPr>
              <a:t>A </a:t>
            </a:r>
            <a:r>
              <a:rPr lang="es-ES" sz="1400" dirty="0" err="1">
                <a:solidFill>
                  <a:srgbClr val="000000"/>
                </a:solidFill>
              </a:rPr>
              <a:t>Lazzarin</a:t>
            </a:r>
            <a:r>
              <a:rPr lang="es-ES" sz="1400" dirty="0">
                <a:solidFill>
                  <a:srgbClr val="000000"/>
                </a:solidFill>
              </a:rPr>
              <a:t>, P Narciso, A </a:t>
            </a:r>
            <a:r>
              <a:rPr lang="es-ES" sz="1400" dirty="0" err="1">
                <a:solidFill>
                  <a:srgbClr val="000000"/>
                </a:solidFill>
              </a:rPr>
              <a:t>Orani</a:t>
            </a:r>
            <a:r>
              <a:rPr lang="es-ES" sz="1400" dirty="0">
                <a:solidFill>
                  <a:srgbClr val="000000"/>
                </a:solidFill>
              </a:rPr>
              <a:t>, S </a:t>
            </a:r>
            <a:r>
              <a:rPr lang="es-ES" sz="1400" dirty="0" err="1">
                <a:solidFill>
                  <a:srgbClr val="000000"/>
                </a:solidFill>
              </a:rPr>
              <a:t>Rusconi</a:t>
            </a:r>
            <a:r>
              <a:rPr lang="es-ES" sz="1400" dirty="0">
                <a:solidFill>
                  <a:srgbClr val="000000"/>
                </a:solidFill>
              </a:rPr>
              <a:t>; </a:t>
            </a:r>
            <a:r>
              <a:rPr lang="es-ES" sz="1400" b="1" dirty="0" err="1">
                <a:solidFill>
                  <a:srgbClr val="000000"/>
                </a:solidFill>
              </a:rPr>
              <a:t>Mexico</a:t>
            </a:r>
            <a:r>
              <a:rPr lang="es-ES" sz="1400" b="1" dirty="0">
                <a:solidFill>
                  <a:srgbClr val="000000"/>
                </a:solidFill>
              </a:rPr>
              <a:t>: </a:t>
            </a:r>
            <a:r>
              <a:rPr lang="es-ES" sz="1400" dirty="0">
                <a:solidFill>
                  <a:srgbClr val="000000"/>
                </a:solidFill>
              </a:rPr>
              <a:t>G Amaya,</a:t>
            </a:r>
            <a:r>
              <a:rPr lang="es-ES" sz="1400" b="1" dirty="0">
                <a:solidFill>
                  <a:srgbClr val="000000"/>
                </a:solidFill>
              </a:rPr>
              <a:t> </a:t>
            </a:r>
            <a:r>
              <a:rPr lang="es-ES" sz="1400" dirty="0">
                <a:solidFill>
                  <a:srgbClr val="000000"/>
                </a:solidFill>
              </a:rPr>
              <a:t>G </a:t>
            </a:r>
            <a:r>
              <a:rPr lang="es-ES" sz="1400" dirty="0" smtClean="0">
                <a:solidFill>
                  <a:srgbClr val="000000"/>
                </a:solidFill>
              </a:rPr>
              <a:t>Reyes-</a:t>
            </a:r>
            <a:r>
              <a:rPr lang="es-ES" sz="1400" dirty="0" err="1" smtClean="0">
                <a:solidFill>
                  <a:srgbClr val="000000"/>
                </a:solidFill>
              </a:rPr>
              <a:t>Teran</a:t>
            </a:r>
            <a:r>
              <a:rPr lang="es-ES" sz="1400" dirty="0" smtClean="0">
                <a:solidFill>
                  <a:srgbClr val="000000"/>
                </a:solidFill>
              </a:rPr>
              <a:t>; </a:t>
            </a:r>
            <a:r>
              <a:rPr lang="es-ES" sz="1400" b="1" dirty="0" err="1" smtClean="0">
                <a:solidFill>
                  <a:srgbClr val="000000"/>
                </a:solidFill>
              </a:rPr>
              <a:t>Netherlands</a:t>
            </a:r>
            <a:r>
              <a:rPr lang="es-ES" sz="1400" b="1" dirty="0">
                <a:solidFill>
                  <a:srgbClr val="000000"/>
                </a:solidFill>
              </a:rPr>
              <a:t>: </a:t>
            </a:r>
            <a:r>
              <a:rPr lang="es-ES" sz="1400" dirty="0">
                <a:solidFill>
                  <a:srgbClr val="000000"/>
                </a:solidFill>
              </a:rPr>
              <a:t>B </a:t>
            </a:r>
            <a:r>
              <a:rPr lang="es-ES" sz="1400" dirty="0" err="1">
                <a:solidFill>
                  <a:srgbClr val="000000"/>
                </a:solidFill>
              </a:rPr>
              <a:t>Rijnders</a:t>
            </a:r>
            <a:r>
              <a:rPr lang="es-ES" sz="1400" dirty="0">
                <a:solidFill>
                  <a:srgbClr val="000000"/>
                </a:solidFill>
              </a:rPr>
              <a:t>; </a:t>
            </a:r>
            <a:r>
              <a:rPr lang="es-ES" sz="1400" b="1" dirty="0">
                <a:solidFill>
                  <a:srgbClr val="000000"/>
                </a:solidFill>
              </a:rPr>
              <a:t>Puerto Rico: </a:t>
            </a:r>
            <a:r>
              <a:rPr lang="es-ES" sz="1400" dirty="0">
                <a:solidFill>
                  <a:srgbClr val="000000"/>
                </a:solidFill>
              </a:rPr>
              <a:t>J Santana; </a:t>
            </a:r>
            <a:r>
              <a:rPr lang="es-ES" sz="1400" b="1" dirty="0">
                <a:solidFill>
                  <a:srgbClr val="000000"/>
                </a:solidFill>
              </a:rPr>
              <a:t>Portugal:</a:t>
            </a:r>
            <a:r>
              <a:rPr lang="es-ES" sz="1400" dirty="0">
                <a:solidFill>
                  <a:srgbClr val="000000"/>
                </a:solidFill>
              </a:rPr>
              <a:t> F </a:t>
            </a:r>
            <a:r>
              <a:rPr lang="es-ES" sz="1400" dirty="0" err="1">
                <a:solidFill>
                  <a:srgbClr val="000000"/>
                </a:solidFill>
              </a:rPr>
              <a:t>Antunes</a:t>
            </a:r>
            <a:r>
              <a:rPr lang="es-ES" sz="1400" dirty="0">
                <a:solidFill>
                  <a:srgbClr val="000000"/>
                </a:solidFill>
              </a:rPr>
              <a:t>, T Branco, R </a:t>
            </a:r>
            <a:r>
              <a:rPr lang="es-ES" sz="1400" dirty="0" err="1" smtClean="0">
                <a:solidFill>
                  <a:srgbClr val="000000"/>
                </a:solidFill>
              </a:rPr>
              <a:t>Sarmento</a:t>
            </a:r>
            <a:r>
              <a:rPr lang="es-ES" sz="1400" dirty="0" smtClean="0">
                <a:solidFill>
                  <a:srgbClr val="000000"/>
                </a:solidFill>
              </a:rPr>
              <a:t>, </a:t>
            </a:r>
            <a:r>
              <a:rPr lang="es-ES" sz="1400" dirty="0">
                <a:solidFill>
                  <a:srgbClr val="000000"/>
                </a:solidFill>
              </a:rPr>
              <a:t>E Castro, T Eugenio, K </a:t>
            </a:r>
            <a:r>
              <a:rPr lang="es-ES" sz="1400" dirty="0" err="1">
                <a:solidFill>
                  <a:srgbClr val="000000"/>
                </a:solidFill>
              </a:rPr>
              <a:t>Mansinho</a:t>
            </a:r>
            <a:r>
              <a:rPr lang="es-ES" sz="1400" dirty="0">
                <a:solidFill>
                  <a:srgbClr val="000000"/>
                </a:solidFill>
              </a:rPr>
              <a:t>; </a:t>
            </a:r>
            <a:r>
              <a:rPr lang="es-ES" sz="1400" b="1" dirty="0">
                <a:solidFill>
                  <a:srgbClr val="000000"/>
                </a:solidFill>
              </a:rPr>
              <a:t>Romania:</a:t>
            </a:r>
            <a:r>
              <a:rPr lang="es-ES" sz="1400" dirty="0">
                <a:solidFill>
                  <a:srgbClr val="000000"/>
                </a:solidFill>
              </a:rPr>
              <a:t> D </a:t>
            </a:r>
            <a:r>
              <a:rPr lang="es-ES" sz="1400" dirty="0" err="1">
                <a:solidFill>
                  <a:srgbClr val="000000"/>
                </a:solidFill>
              </a:rPr>
              <a:t>Duiculescu</a:t>
            </a:r>
            <a:r>
              <a:rPr lang="es-ES" sz="1400" dirty="0">
                <a:solidFill>
                  <a:srgbClr val="000000"/>
                </a:solidFill>
              </a:rPr>
              <a:t>, L </a:t>
            </a:r>
            <a:r>
              <a:rPr lang="es-ES" sz="1400" dirty="0" err="1">
                <a:solidFill>
                  <a:srgbClr val="000000"/>
                </a:solidFill>
              </a:rPr>
              <a:t>Negrutiu</a:t>
            </a:r>
            <a:r>
              <a:rPr lang="es-ES" sz="1400" dirty="0">
                <a:solidFill>
                  <a:srgbClr val="000000"/>
                </a:solidFill>
              </a:rPr>
              <a:t>, L </a:t>
            </a:r>
            <a:r>
              <a:rPr lang="es-ES" sz="1400" dirty="0" err="1">
                <a:solidFill>
                  <a:srgbClr val="000000"/>
                </a:solidFill>
              </a:rPr>
              <a:t>Prisacariu</a:t>
            </a:r>
            <a:r>
              <a:rPr lang="es-ES" sz="1400" dirty="0">
                <a:solidFill>
                  <a:srgbClr val="000000"/>
                </a:solidFill>
              </a:rPr>
              <a:t>; </a:t>
            </a:r>
            <a:r>
              <a:rPr lang="es-ES" sz="1400" b="1" dirty="0" err="1">
                <a:solidFill>
                  <a:srgbClr val="000000"/>
                </a:solidFill>
              </a:rPr>
              <a:t>Russia</a:t>
            </a:r>
            <a:r>
              <a:rPr lang="es-ES" sz="1400" b="1" dirty="0">
                <a:solidFill>
                  <a:srgbClr val="000000"/>
                </a:solidFill>
              </a:rPr>
              <a:t>:</a:t>
            </a:r>
            <a:r>
              <a:rPr lang="es-ES" sz="1400" dirty="0">
                <a:solidFill>
                  <a:srgbClr val="000000"/>
                </a:solidFill>
              </a:rPr>
              <a:t> V </a:t>
            </a:r>
            <a:r>
              <a:rPr lang="es-ES" sz="1400" dirty="0" err="1">
                <a:solidFill>
                  <a:srgbClr val="000000"/>
                </a:solidFill>
              </a:rPr>
              <a:t>Kulagin</a:t>
            </a:r>
            <a:r>
              <a:rPr lang="es-ES" sz="1400" dirty="0">
                <a:solidFill>
                  <a:srgbClr val="000000"/>
                </a:solidFill>
              </a:rPr>
              <a:t>, E </a:t>
            </a:r>
            <a:r>
              <a:rPr lang="es-ES" sz="1400" dirty="0" err="1">
                <a:solidFill>
                  <a:srgbClr val="000000"/>
                </a:solidFill>
              </a:rPr>
              <a:t>Voronin</a:t>
            </a:r>
            <a:r>
              <a:rPr lang="es-ES" sz="1400" dirty="0">
                <a:solidFill>
                  <a:srgbClr val="000000"/>
                </a:solidFill>
              </a:rPr>
              <a:t>, </a:t>
            </a:r>
            <a:r>
              <a:rPr lang="es-ES" sz="1400" dirty="0" smtClean="0">
                <a:solidFill>
                  <a:srgbClr val="000000"/>
                </a:solidFill>
              </a:rPr>
              <a:t/>
            </a:r>
            <a:br>
              <a:rPr lang="es-ES" sz="1400" dirty="0" smtClean="0">
                <a:solidFill>
                  <a:srgbClr val="000000"/>
                </a:solidFill>
              </a:rPr>
            </a:br>
            <a:r>
              <a:rPr lang="es-ES" sz="1400" dirty="0" smtClean="0">
                <a:solidFill>
                  <a:srgbClr val="000000"/>
                </a:solidFill>
              </a:rPr>
              <a:t>A </a:t>
            </a:r>
            <a:r>
              <a:rPr lang="es-ES" sz="1400" dirty="0" err="1">
                <a:solidFill>
                  <a:srgbClr val="000000"/>
                </a:solidFill>
              </a:rPr>
              <a:t>Yakovlev</a:t>
            </a:r>
            <a:r>
              <a:rPr lang="es-ES" sz="1400" dirty="0">
                <a:solidFill>
                  <a:srgbClr val="000000"/>
                </a:solidFill>
              </a:rPr>
              <a:t>; </a:t>
            </a:r>
            <a:r>
              <a:rPr lang="es-ES" sz="1400" b="1" dirty="0">
                <a:solidFill>
                  <a:srgbClr val="000000"/>
                </a:solidFill>
              </a:rPr>
              <a:t>South </a:t>
            </a:r>
            <a:r>
              <a:rPr lang="es-ES" sz="1400" b="1" dirty="0" err="1">
                <a:solidFill>
                  <a:srgbClr val="000000"/>
                </a:solidFill>
              </a:rPr>
              <a:t>Africa</a:t>
            </a:r>
            <a:r>
              <a:rPr lang="es-ES" sz="1400" b="1" dirty="0">
                <a:solidFill>
                  <a:srgbClr val="000000"/>
                </a:solidFill>
              </a:rPr>
              <a:t>: </a:t>
            </a:r>
            <a:r>
              <a:rPr lang="es-ES" sz="1400" dirty="0">
                <a:solidFill>
                  <a:srgbClr val="000000"/>
                </a:solidFill>
              </a:rPr>
              <a:t>E </a:t>
            </a:r>
            <a:r>
              <a:rPr lang="es-ES" sz="1400" dirty="0" err="1">
                <a:solidFill>
                  <a:srgbClr val="000000"/>
                </a:solidFill>
              </a:rPr>
              <a:t>Baraldi</a:t>
            </a:r>
            <a:r>
              <a:rPr lang="es-ES" sz="1400" dirty="0">
                <a:solidFill>
                  <a:srgbClr val="000000"/>
                </a:solidFill>
              </a:rPr>
              <a:t>,</a:t>
            </a:r>
            <a:r>
              <a:rPr lang="es-ES" sz="1400" b="1" dirty="0">
                <a:solidFill>
                  <a:srgbClr val="000000"/>
                </a:solidFill>
              </a:rPr>
              <a:t> </a:t>
            </a:r>
            <a:r>
              <a:rPr lang="es-ES" sz="1400" dirty="0">
                <a:solidFill>
                  <a:srgbClr val="000000"/>
                </a:solidFill>
              </a:rPr>
              <a:t>N David,</a:t>
            </a:r>
            <a:r>
              <a:rPr lang="es-ES" sz="1400" b="1" dirty="0">
                <a:solidFill>
                  <a:srgbClr val="000000"/>
                </a:solidFill>
              </a:rPr>
              <a:t> </a:t>
            </a:r>
            <a:r>
              <a:rPr lang="es-ES" sz="1400" dirty="0">
                <a:solidFill>
                  <a:srgbClr val="000000"/>
                </a:solidFill>
              </a:rPr>
              <a:t>O </a:t>
            </a:r>
            <a:r>
              <a:rPr lang="es-ES" sz="1400" dirty="0" err="1">
                <a:solidFill>
                  <a:srgbClr val="000000"/>
                </a:solidFill>
              </a:rPr>
              <a:t>Ebrahim</a:t>
            </a:r>
            <a:r>
              <a:rPr lang="es-ES" sz="1400" dirty="0">
                <a:solidFill>
                  <a:srgbClr val="000000"/>
                </a:solidFill>
              </a:rPr>
              <a:t>,</a:t>
            </a:r>
            <a:r>
              <a:rPr lang="es-ES" sz="1400" b="1" dirty="0">
                <a:solidFill>
                  <a:srgbClr val="000000"/>
                </a:solidFill>
              </a:rPr>
              <a:t> </a:t>
            </a:r>
            <a:r>
              <a:rPr lang="es-ES" sz="1400" dirty="0">
                <a:solidFill>
                  <a:srgbClr val="000000"/>
                </a:solidFill>
              </a:rPr>
              <a:t>E </a:t>
            </a:r>
            <a:r>
              <a:rPr lang="es-ES" sz="1400" dirty="0" err="1">
                <a:solidFill>
                  <a:srgbClr val="000000"/>
                </a:solidFill>
              </a:rPr>
              <a:t>Krantz</a:t>
            </a:r>
            <a:r>
              <a:rPr lang="es-ES" sz="1400" dirty="0">
                <a:solidFill>
                  <a:srgbClr val="000000"/>
                </a:solidFill>
              </a:rPr>
              <a:t>,</a:t>
            </a:r>
            <a:r>
              <a:rPr lang="es-ES" sz="1400" b="1" dirty="0">
                <a:solidFill>
                  <a:srgbClr val="000000"/>
                </a:solidFill>
              </a:rPr>
              <a:t> </a:t>
            </a:r>
            <a:r>
              <a:rPr lang="es-ES" sz="1400" dirty="0">
                <a:solidFill>
                  <a:srgbClr val="000000"/>
                </a:solidFill>
              </a:rPr>
              <a:t>GH </a:t>
            </a:r>
            <a:r>
              <a:rPr lang="es-ES" sz="1400" dirty="0" err="1">
                <a:solidFill>
                  <a:srgbClr val="000000"/>
                </a:solidFill>
              </a:rPr>
              <a:t>Latiff</a:t>
            </a:r>
            <a:r>
              <a:rPr lang="es-ES" sz="1400" dirty="0">
                <a:solidFill>
                  <a:srgbClr val="000000"/>
                </a:solidFill>
              </a:rPr>
              <a:t>, D Spencer, R Wood; </a:t>
            </a:r>
            <a:r>
              <a:rPr lang="es-ES" sz="1400" dirty="0" smtClean="0">
                <a:solidFill>
                  <a:srgbClr val="000000"/>
                </a:solidFill>
              </a:rPr>
              <a:t/>
            </a:r>
            <a:br>
              <a:rPr lang="es-ES" sz="1400" dirty="0" smtClean="0">
                <a:solidFill>
                  <a:srgbClr val="000000"/>
                </a:solidFill>
              </a:rPr>
            </a:br>
            <a:r>
              <a:rPr lang="es-ES" sz="1400" b="1" dirty="0" err="1" smtClean="0">
                <a:solidFill>
                  <a:srgbClr val="000000"/>
                </a:solidFill>
              </a:rPr>
              <a:t>Spain</a:t>
            </a:r>
            <a:r>
              <a:rPr lang="es-ES" sz="1400" b="1" dirty="0">
                <a:solidFill>
                  <a:srgbClr val="000000"/>
                </a:solidFill>
              </a:rPr>
              <a:t>: </a:t>
            </a:r>
            <a:r>
              <a:rPr lang="es-ES" sz="1400" dirty="0">
                <a:solidFill>
                  <a:srgbClr val="000000"/>
                </a:solidFill>
              </a:rPr>
              <a:t>JR Arribas, J Portilla </a:t>
            </a:r>
            <a:r>
              <a:rPr lang="es-ES" sz="1400" dirty="0" err="1">
                <a:solidFill>
                  <a:srgbClr val="000000"/>
                </a:solidFill>
              </a:rPr>
              <a:t>Sogorb</a:t>
            </a:r>
            <a:r>
              <a:rPr lang="es-ES" sz="1400" dirty="0">
                <a:solidFill>
                  <a:srgbClr val="000000"/>
                </a:solidFill>
              </a:rPr>
              <a:t>, E Ribera, I Santos Gil; </a:t>
            </a:r>
            <a:r>
              <a:rPr lang="es-ES" sz="1400" b="1" dirty="0" err="1">
                <a:solidFill>
                  <a:srgbClr val="000000"/>
                </a:solidFill>
              </a:rPr>
              <a:t>Sweden</a:t>
            </a:r>
            <a:r>
              <a:rPr lang="es-ES" sz="1400" b="1" dirty="0">
                <a:solidFill>
                  <a:srgbClr val="000000"/>
                </a:solidFill>
              </a:rPr>
              <a:t>:</a:t>
            </a:r>
            <a:r>
              <a:rPr lang="es-ES" sz="1400" dirty="0">
                <a:solidFill>
                  <a:srgbClr val="000000"/>
                </a:solidFill>
              </a:rPr>
              <a:t> K </a:t>
            </a:r>
            <a:r>
              <a:rPr lang="es-ES" sz="1400" dirty="0" err="1">
                <a:solidFill>
                  <a:srgbClr val="000000"/>
                </a:solidFill>
              </a:rPr>
              <a:t>Westling</a:t>
            </a:r>
            <a:r>
              <a:rPr lang="es-ES" sz="1400" dirty="0">
                <a:solidFill>
                  <a:srgbClr val="000000"/>
                </a:solidFill>
              </a:rPr>
              <a:t>; </a:t>
            </a:r>
            <a:r>
              <a:rPr lang="es-ES" sz="1400" dirty="0" smtClean="0">
                <a:solidFill>
                  <a:srgbClr val="000000"/>
                </a:solidFill>
              </a:rPr>
              <a:t/>
            </a:r>
            <a:br>
              <a:rPr lang="es-ES" sz="1400" dirty="0" smtClean="0">
                <a:solidFill>
                  <a:srgbClr val="000000"/>
                </a:solidFill>
              </a:rPr>
            </a:br>
            <a:r>
              <a:rPr lang="es-ES" sz="1400" b="1" dirty="0" err="1" smtClean="0">
                <a:solidFill>
                  <a:srgbClr val="000000"/>
                </a:solidFill>
              </a:rPr>
              <a:t>Thailand</a:t>
            </a:r>
            <a:r>
              <a:rPr lang="es-ES" sz="1400" b="1" dirty="0">
                <a:solidFill>
                  <a:srgbClr val="000000"/>
                </a:solidFill>
              </a:rPr>
              <a:t>:</a:t>
            </a:r>
            <a:r>
              <a:rPr lang="es-ES" sz="1400" dirty="0">
                <a:solidFill>
                  <a:srgbClr val="000000"/>
                </a:solidFill>
              </a:rPr>
              <a:t> P </a:t>
            </a:r>
            <a:r>
              <a:rPr lang="es-ES" sz="1400" dirty="0" err="1">
                <a:solidFill>
                  <a:srgbClr val="000000"/>
                </a:solidFill>
              </a:rPr>
              <a:t>Chetchotisakd</a:t>
            </a:r>
            <a:r>
              <a:rPr lang="es-ES" sz="1400" dirty="0">
                <a:solidFill>
                  <a:srgbClr val="000000"/>
                </a:solidFill>
              </a:rPr>
              <a:t>, T </a:t>
            </a:r>
            <a:r>
              <a:rPr lang="es-ES" sz="1400" dirty="0" err="1">
                <a:solidFill>
                  <a:srgbClr val="000000"/>
                </a:solidFill>
              </a:rPr>
              <a:t>Sirisanthana</a:t>
            </a:r>
            <a:r>
              <a:rPr lang="es-ES" sz="1400" dirty="0">
                <a:solidFill>
                  <a:srgbClr val="000000"/>
                </a:solidFill>
              </a:rPr>
              <a:t>, </a:t>
            </a:r>
            <a:r>
              <a:rPr lang="es-ES" sz="1400" dirty="0" smtClean="0">
                <a:solidFill>
                  <a:srgbClr val="000000"/>
                </a:solidFill>
              </a:rPr>
              <a:t>S </a:t>
            </a:r>
            <a:r>
              <a:rPr lang="es-ES" sz="1400" dirty="0" err="1">
                <a:solidFill>
                  <a:srgbClr val="000000"/>
                </a:solidFill>
              </a:rPr>
              <a:t>Sungkanuparph</a:t>
            </a:r>
            <a:r>
              <a:rPr lang="es-ES" sz="1400" dirty="0">
                <a:solidFill>
                  <a:srgbClr val="000000"/>
                </a:solidFill>
              </a:rPr>
              <a:t>, A </a:t>
            </a:r>
            <a:r>
              <a:rPr lang="es-ES" sz="1400" dirty="0" err="1">
                <a:solidFill>
                  <a:srgbClr val="000000"/>
                </a:solidFill>
              </a:rPr>
              <a:t>Vibhagool</a:t>
            </a:r>
            <a:r>
              <a:rPr lang="es-ES" sz="1400" dirty="0">
                <a:solidFill>
                  <a:srgbClr val="000000"/>
                </a:solidFill>
              </a:rPr>
              <a:t>; </a:t>
            </a:r>
            <a:r>
              <a:rPr lang="es-ES" sz="1400" b="1" dirty="0" err="1">
                <a:solidFill>
                  <a:srgbClr val="000000"/>
                </a:solidFill>
              </a:rPr>
              <a:t>Taiwan</a:t>
            </a:r>
            <a:r>
              <a:rPr lang="es-ES" sz="1400" b="1" dirty="0">
                <a:solidFill>
                  <a:srgbClr val="000000"/>
                </a:solidFill>
              </a:rPr>
              <a:t>:</a:t>
            </a:r>
            <a:r>
              <a:rPr lang="es-ES" sz="1400" dirty="0">
                <a:solidFill>
                  <a:srgbClr val="000000"/>
                </a:solidFill>
              </a:rPr>
              <a:t> C-C </a:t>
            </a:r>
            <a:r>
              <a:rPr lang="es-ES" sz="1400" dirty="0" err="1">
                <a:solidFill>
                  <a:srgbClr val="000000"/>
                </a:solidFill>
              </a:rPr>
              <a:t>Hung</a:t>
            </a:r>
            <a:r>
              <a:rPr lang="es-ES" sz="1400" dirty="0">
                <a:solidFill>
                  <a:srgbClr val="000000"/>
                </a:solidFill>
              </a:rPr>
              <a:t>, H-C Lee, H-H </a:t>
            </a:r>
            <a:r>
              <a:rPr lang="es-ES" sz="1400" dirty="0" err="1">
                <a:solidFill>
                  <a:srgbClr val="000000"/>
                </a:solidFill>
              </a:rPr>
              <a:t>Lin</a:t>
            </a:r>
            <a:r>
              <a:rPr lang="es-ES" sz="1400" dirty="0">
                <a:solidFill>
                  <a:srgbClr val="000000"/>
                </a:solidFill>
              </a:rPr>
              <a:t>, WW </a:t>
            </a:r>
            <a:r>
              <a:rPr lang="es-ES" sz="1400" dirty="0" err="1">
                <a:solidFill>
                  <a:srgbClr val="000000"/>
                </a:solidFill>
              </a:rPr>
              <a:t>Wong</a:t>
            </a:r>
            <a:r>
              <a:rPr lang="es-ES" sz="1400" dirty="0">
                <a:solidFill>
                  <a:srgbClr val="000000"/>
                </a:solidFill>
              </a:rPr>
              <a:t>; </a:t>
            </a:r>
            <a:r>
              <a:rPr lang="es-ES" sz="1400" b="1" dirty="0">
                <a:solidFill>
                  <a:srgbClr val="000000"/>
                </a:solidFill>
              </a:rPr>
              <a:t>USA: </a:t>
            </a:r>
            <a:r>
              <a:rPr lang="es-ES" sz="1400" dirty="0">
                <a:solidFill>
                  <a:srgbClr val="000000"/>
                </a:solidFill>
              </a:rPr>
              <a:t>H </a:t>
            </a:r>
            <a:r>
              <a:rPr lang="es-ES" sz="1400" dirty="0" err="1">
                <a:solidFill>
                  <a:srgbClr val="000000"/>
                </a:solidFill>
              </a:rPr>
              <a:t>Albrecht</a:t>
            </a:r>
            <a:r>
              <a:rPr lang="es-ES" sz="1400" dirty="0">
                <a:solidFill>
                  <a:srgbClr val="000000"/>
                </a:solidFill>
              </a:rPr>
              <a:t>,</a:t>
            </a:r>
            <a:r>
              <a:rPr lang="es-ES" sz="1400" b="1" dirty="0">
                <a:solidFill>
                  <a:srgbClr val="000000"/>
                </a:solidFill>
              </a:rPr>
              <a:t> </a:t>
            </a:r>
            <a:r>
              <a:rPr lang="es-ES" sz="1400" dirty="0" smtClean="0">
                <a:solidFill>
                  <a:srgbClr val="000000"/>
                </a:solidFill>
              </a:rPr>
              <a:t>N </a:t>
            </a:r>
            <a:r>
              <a:rPr lang="es-ES" sz="1400" dirty="0">
                <a:solidFill>
                  <a:srgbClr val="000000"/>
                </a:solidFill>
              </a:rPr>
              <a:t>Bellos,</a:t>
            </a:r>
            <a:r>
              <a:rPr lang="es-ES" sz="1400" b="1" dirty="0">
                <a:solidFill>
                  <a:srgbClr val="000000"/>
                </a:solidFill>
              </a:rPr>
              <a:t> </a:t>
            </a:r>
            <a:r>
              <a:rPr lang="es-ES" sz="1400" dirty="0">
                <a:solidFill>
                  <a:srgbClr val="000000"/>
                </a:solidFill>
              </a:rPr>
              <a:t>D Berger, C </a:t>
            </a:r>
            <a:r>
              <a:rPr lang="es-ES" sz="1400" dirty="0" err="1">
                <a:solidFill>
                  <a:srgbClr val="000000"/>
                </a:solidFill>
              </a:rPr>
              <a:t>Brinson</a:t>
            </a:r>
            <a:r>
              <a:rPr lang="es-ES" sz="1400" dirty="0">
                <a:solidFill>
                  <a:srgbClr val="000000"/>
                </a:solidFill>
              </a:rPr>
              <a:t>, B </a:t>
            </a:r>
            <a:r>
              <a:rPr lang="es-ES" sz="1400" dirty="0" err="1">
                <a:solidFill>
                  <a:srgbClr val="000000"/>
                </a:solidFill>
              </a:rPr>
              <a:t>Casanas</a:t>
            </a:r>
            <a:r>
              <a:rPr lang="es-ES" sz="1400" dirty="0">
                <a:solidFill>
                  <a:srgbClr val="000000"/>
                </a:solidFill>
              </a:rPr>
              <a:t>, R </a:t>
            </a:r>
            <a:r>
              <a:rPr lang="es-ES" sz="1400" dirty="0" err="1">
                <a:solidFill>
                  <a:srgbClr val="000000"/>
                </a:solidFill>
              </a:rPr>
              <a:t>Elion</a:t>
            </a:r>
            <a:r>
              <a:rPr lang="es-ES" sz="1400" dirty="0">
                <a:solidFill>
                  <a:srgbClr val="000000"/>
                </a:solidFill>
              </a:rPr>
              <a:t>, J </a:t>
            </a:r>
            <a:r>
              <a:rPr lang="es-ES" sz="1400" dirty="0" err="1">
                <a:solidFill>
                  <a:srgbClr val="000000"/>
                </a:solidFill>
              </a:rPr>
              <a:t>Feinberg</a:t>
            </a:r>
            <a:r>
              <a:rPr lang="es-ES" sz="1400" dirty="0">
                <a:solidFill>
                  <a:srgbClr val="000000"/>
                </a:solidFill>
              </a:rPr>
              <a:t>, </a:t>
            </a:r>
            <a:r>
              <a:rPr lang="es-ES" sz="1400" dirty="0" smtClean="0">
                <a:solidFill>
                  <a:srgbClr val="000000"/>
                </a:solidFill>
              </a:rPr>
              <a:t/>
            </a:r>
            <a:br>
              <a:rPr lang="es-ES" sz="1400" dirty="0" smtClean="0">
                <a:solidFill>
                  <a:srgbClr val="000000"/>
                </a:solidFill>
              </a:rPr>
            </a:br>
            <a:r>
              <a:rPr lang="es-ES" sz="1400" dirty="0" smtClean="0">
                <a:solidFill>
                  <a:srgbClr val="000000"/>
                </a:solidFill>
              </a:rPr>
              <a:t>T </a:t>
            </a:r>
            <a:r>
              <a:rPr lang="es-ES" sz="1400" dirty="0" err="1">
                <a:solidFill>
                  <a:srgbClr val="000000"/>
                </a:solidFill>
              </a:rPr>
              <a:t>File</a:t>
            </a:r>
            <a:r>
              <a:rPr lang="es-ES" sz="1400" dirty="0">
                <a:solidFill>
                  <a:srgbClr val="000000"/>
                </a:solidFill>
              </a:rPr>
              <a:t>, J </a:t>
            </a:r>
            <a:r>
              <a:rPr lang="es-ES" sz="1400" dirty="0" err="1">
                <a:solidFill>
                  <a:srgbClr val="000000"/>
                </a:solidFill>
              </a:rPr>
              <a:t>Flamm</a:t>
            </a:r>
            <a:r>
              <a:rPr lang="es-ES" sz="1400" dirty="0">
                <a:solidFill>
                  <a:srgbClr val="000000"/>
                </a:solidFill>
              </a:rPr>
              <a:t>, C </a:t>
            </a:r>
            <a:r>
              <a:rPr lang="es-ES" sz="1400" dirty="0" err="1">
                <a:solidFill>
                  <a:srgbClr val="000000"/>
                </a:solidFill>
              </a:rPr>
              <a:t>Hicks</a:t>
            </a:r>
            <a:r>
              <a:rPr lang="es-ES" sz="1400" dirty="0">
                <a:solidFill>
                  <a:srgbClr val="000000"/>
                </a:solidFill>
              </a:rPr>
              <a:t>, S Hodder, </a:t>
            </a:r>
            <a:r>
              <a:rPr lang="es-ES" sz="1400" dirty="0" smtClean="0">
                <a:solidFill>
                  <a:srgbClr val="000000"/>
                </a:solidFill>
              </a:rPr>
              <a:t>C-B </a:t>
            </a:r>
            <a:r>
              <a:rPr lang="es-ES" sz="1400" dirty="0" err="1">
                <a:solidFill>
                  <a:srgbClr val="000000"/>
                </a:solidFill>
              </a:rPr>
              <a:t>Hsiao</a:t>
            </a:r>
            <a:r>
              <a:rPr lang="es-ES" sz="1400" dirty="0">
                <a:solidFill>
                  <a:srgbClr val="000000"/>
                </a:solidFill>
              </a:rPr>
              <a:t>, P </a:t>
            </a:r>
            <a:r>
              <a:rPr lang="es-ES" sz="1400" dirty="0" err="1">
                <a:solidFill>
                  <a:srgbClr val="000000"/>
                </a:solidFill>
              </a:rPr>
              <a:t>Kadlecik</a:t>
            </a:r>
            <a:r>
              <a:rPr lang="es-ES" sz="1400" dirty="0">
                <a:solidFill>
                  <a:srgbClr val="000000"/>
                </a:solidFill>
              </a:rPr>
              <a:t>, H </a:t>
            </a:r>
            <a:r>
              <a:rPr lang="es-ES" sz="1400" dirty="0" err="1">
                <a:solidFill>
                  <a:srgbClr val="000000"/>
                </a:solidFill>
              </a:rPr>
              <a:t>Khanlou</a:t>
            </a:r>
            <a:r>
              <a:rPr lang="es-ES" sz="1400" dirty="0">
                <a:solidFill>
                  <a:srgbClr val="000000"/>
                </a:solidFill>
              </a:rPr>
              <a:t>, C </a:t>
            </a:r>
            <a:r>
              <a:rPr lang="es-ES" sz="1400" dirty="0" err="1">
                <a:solidFill>
                  <a:srgbClr val="000000"/>
                </a:solidFill>
              </a:rPr>
              <a:t>Kinder</a:t>
            </a:r>
            <a:r>
              <a:rPr lang="es-ES" sz="1400" dirty="0">
                <a:solidFill>
                  <a:srgbClr val="000000"/>
                </a:solidFill>
              </a:rPr>
              <a:t>, R </a:t>
            </a:r>
            <a:r>
              <a:rPr lang="es-ES" sz="1400" dirty="0" err="1">
                <a:solidFill>
                  <a:srgbClr val="000000"/>
                </a:solidFill>
              </a:rPr>
              <a:t>Liporace</a:t>
            </a:r>
            <a:r>
              <a:rPr lang="es-ES" sz="1400" dirty="0">
                <a:solidFill>
                  <a:srgbClr val="000000"/>
                </a:solidFill>
              </a:rPr>
              <a:t>, C Mayer, </a:t>
            </a:r>
            <a:r>
              <a:rPr lang="es-ES" sz="1400" dirty="0" smtClean="0">
                <a:solidFill>
                  <a:srgbClr val="000000"/>
                </a:solidFill>
              </a:rPr>
              <a:t/>
            </a:r>
            <a:br>
              <a:rPr lang="es-ES" sz="1400" dirty="0" smtClean="0">
                <a:solidFill>
                  <a:srgbClr val="000000"/>
                </a:solidFill>
              </a:rPr>
            </a:br>
            <a:r>
              <a:rPr lang="es-ES" sz="1400" dirty="0" smtClean="0">
                <a:solidFill>
                  <a:srgbClr val="000000"/>
                </a:solidFill>
              </a:rPr>
              <a:t>D </a:t>
            </a:r>
            <a:r>
              <a:rPr lang="es-ES" sz="1400" dirty="0" err="1">
                <a:solidFill>
                  <a:srgbClr val="000000"/>
                </a:solidFill>
              </a:rPr>
              <a:t>Mildvan</a:t>
            </a:r>
            <a:r>
              <a:rPr lang="es-ES" sz="1400" dirty="0">
                <a:solidFill>
                  <a:srgbClr val="000000"/>
                </a:solidFill>
              </a:rPr>
              <a:t>, A Mills, RA </a:t>
            </a:r>
            <a:r>
              <a:rPr lang="es-ES" sz="1400" dirty="0" smtClean="0">
                <a:solidFill>
                  <a:srgbClr val="000000"/>
                </a:solidFill>
              </a:rPr>
              <a:t>Myers, I </a:t>
            </a:r>
            <a:r>
              <a:rPr lang="es-ES" sz="1400" dirty="0" err="1">
                <a:solidFill>
                  <a:srgbClr val="000000"/>
                </a:solidFill>
              </a:rPr>
              <a:t>Nadeem</a:t>
            </a:r>
            <a:r>
              <a:rPr lang="es-ES" sz="1400" dirty="0">
                <a:solidFill>
                  <a:srgbClr val="000000"/>
                </a:solidFill>
              </a:rPr>
              <a:t>, O </a:t>
            </a:r>
            <a:r>
              <a:rPr lang="es-ES" sz="1400" dirty="0" err="1">
                <a:solidFill>
                  <a:srgbClr val="000000"/>
                </a:solidFill>
              </a:rPr>
              <a:t>Osiyemi</a:t>
            </a:r>
            <a:r>
              <a:rPr lang="es-ES" sz="1400" dirty="0">
                <a:solidFill>
                  <a:srgbClr val="000000"/>
                </a:solidFill>
              </a:rPr>
              <a:t>, M Para, G </a:t>
            </a:r>
            <a:r>
              <a:rPr lang="es-ES" sz="1400" dirty="0" err="1">
                <a:solidFill>
                  <a:srgbClr val="000000"/>
                </a:solidFill>
              </a:rPr>
              <a:t>Pierone</a:t>
            </a:r>
            <a:r>
              <a:rPr lang="es-ES" sz="1400" dirty="0">
                <a:solidFill>
                  <a:srgbClr val="000000"/>
                </a:solidFill>
              </a:rPr>
              <a:t>, B </a:t>
            </a:r>
            <a:r>
              <a:rPr lang="es-ES" sz="1400" dirty="0" err="1">
                <a:solidFill>
                  <a:srgbClr val="000000"/>
                </a:solidFill>
              </a:rPr>
              <a:t>Rashbaum</a:t>
            </a:r>
            <a:r>
              <a:rPr lang="es-ES" sz="1400" dirty="0">
                <a:solidFill>
                  <a:srgbClr val="000000"/>
                </a:solidFill>
              </a:rPr>
              <a:t>, J </a:t>
            </a:r>
            <a:r>
              <a:rPr lang="es-ES" sz="1400" dirty="0" err="1">
                <a:solidFill>
                  <a:srgbClr val="000000"/>
                </a:solidFill>
              </a:rPr>
              <a:t>Rodriguez</a:t>
            </a:r>
            <a:r>
              <a:rPr lang="es-ES" sz="1400" dirty="0">
                <a:solidFill>
                  <a:srgbClr val="000000"/>
                </a:solidFill>
              </a:rPr>
              <a:t>, </a:t>
            </a:r>
            <a:r>
              <a:rPr lang="es-ES" sz="1400" dirty="0" smtClean="0">
                <a:solidFill>
                  <a:srgbClr val="000000"/>
                </a:solidFill>
              </a:rPr>
              <a:t/>
            </a:r>
            <a:br>
              <a:rPr lang="es-ES" sz="1400" dirty="0" smtClean="0">
                <a:solidFill>
                  <a:srgbClr val="000000"/>
                </a:solidFill>
              </a:rPr>
            </a:br>
            <a:r>
              <a:rPr lang="es-ES" sz="1400" dirty="0" smtClean="0">
                <a:solidFill>
                  <a:srgbClr val="000000"/>
                </a:solidFill>
              </a:rPr>
              <a:t>M Saag, J </a:t>
            </a:r>
            <a:r>
              <a:rPr lang="es-ES" sz="1400" dirty="0" err="1">
                <a:solidFill>
                  <a:srgbClr val="000000"/>
                </a:solidFill>
              </a:rPr>
              <a:t>Sampson</a:t>
            </a:r>
            <a:r>
              <a:rPr lang="es-ES" sz="1400" dirty="0">
                <a:solidFill>
                  <a:srgbClr val="000000"/>
                </a:solidFill>
              </a:rPr>
              <a:t>, R Samuel, </a:t>
            </a:r>
            <a:r>
              <a:rPr lang="es-ES" sz="1400" dirty="0" smtClean="0">
                <a:solidFill>
                  <a:srgbClr val="000000"/>
                </a:solidFill>
              </a:rPr>
              <a:t>M </a:t>
            </a:r>
            <a:r>
              <a:rPr lang="es-ES" sz="1400" dirty="0" err="1">
                <a:solidFill>
                  <a:srgbClr val="000000"/>
                </a:solidFill>
              </a:rPr>
              <a:t>Sension</a:t>
            </a:r>
            <a:r>
              <a:rPr lang="es-ES" sz="1400" dirty="0">
                <a:solidFill>
                  <a:srgbClr val="000000"/>
                </a:solidFill>
              </a:rPr>
              <a:t>, P </a:t>
            </a:r>
            <a:r>
              <a:rPr lang="es-ES" sz="1400" dirty="0" err="1">
                <a:solidFill>
                  <a:srgbClr val="000000"/>
                </a:solidFill>
              </a:rPr>
              <a:t>Shalit</a:t>
            </a:r>
            <a:r>
              <a:rPr lang="es-ES" sz="1400" dirty="0">
                <a:solidFill>
                  <a:srgbClr val="000000"/>
                </a:solidFill>
              </a:rPr>
              <a:t>, P Tebas, W </a:t>
            </a:r>
            <a:r>
              <a:rPr lang="es-ES" sz="1400" dirty="0" err="1">
                <a:solidFill>
                  <a:srgbClr val="000000"/>
                </a:solidFill>
              </a:rPr>
              <a:t>Towner</a:t>
            </a:r>
            <a:r>
              <a:rPr lang="es-ES" sz="1400" dirty="0">
                <a:solidFill>
                  <a:srgbClr val="000000"/>
                </a:solidFill>
              </a:rPr>
              <a:t>, A Wilkin, D Wohl 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</a:pPr>
            <a:endParaRPr lang="es-ES" sz="1500" dirty="0">
              <a:solidFill>
                <a:srgbClr val="000000"/>
              </a:solidFill>
            </a:endParaRPr>
          </a:p>
          <a:p>
            <a:pPr eaLnBrk="0" hangingPunct="0">
              <a:lnSpc>
                <a:spcPct val="90000"/>
              </a:lnSpc>
              <a:spcBef>
                <a:spcPct val="20000"/>
              </a:spcBef>
            </a:pPr>
            <a:endParaRPr lang="es-ES" sz="1500" dirty="0">
              <a:solidFill>
                <a:srgbClr val="000000"/>
              </a:solidFill>
            </a:endParaRPr>
          </a:p>
          <a:p>
            <a:pPr eaLnBrk="0" hangingPunct="0">
              <a:lnSpc>
                <a:spcPct val="90000"/>
              </a:lnSpc>
              <a:spcBef>
                <a:spcPct val="20000"/>
              </a:spcBef>
            </a:pPr>
            <a:endParaRPr lang="es-ES" sz="1500" dirty="0">
              <a:solidFill>
                <a:srgbClr val="000000"/>
              </a:solidFill>
            </a:endParaRPr>
          </a:p>
          <a:p>
            <a:pPr eaLnBrk="0" hangingPunct="0">
              <a:lnSpc>
                <a:spcPct val="90000"/>
              </a:lnSpc>
              <a:spcBef>
                <a:spcPct val="20000"/>
              </a:spcBef>
            </a:pPr>
            <a:endParaRPr lang="es-ES" sz="1500" dirty="0">
              <a:solidFill>
                <a:srgbClr val="000000"/>
              </a:solidFill>
            </a:endParaRPr>
          </a:p>
        </p:txBody>
      </p:sp>
      <p:sp>
        <p:nvSpPr>
          <p:cNvPr id="19463" name="TextBox 14"/>
          <p:cNvSpPr txBox="1">
            <a:spLocks noChangeArrowheads="1"/>
          </p:cNvSpPr>
          <p:nvPr/>
        </p:nvSpPr>
        <p:spPr bwMode="auto">
          <a:xfrm>
            <a:off x="6246813" y="6554788"/>
            <a:ext cx="2862262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000">
                <a:solidFill>
                  <a:srgbClr val="000000"/>
                </a:solidFill>
              </a:rPr>
              <a:t>Wohl D, et al. 18</a:t>
            </a:r>
            <a:r>
              <a:rPr lang="en-GB" sz="1000" baseline="30000">
                <a:solidFill>
                  <a:srgbClr val="000000"/>
                </a:solidFill>
              </a:rPr>
              <a:t>th</a:t>
            </a:r>
            <a:r>
              <a:rPr lang="en-GB" sz="1000">
                <a:solidFill>
                  <a:srgbClr val="000000"/>
                </a:solidFill>
              </a:rPr>
              <a:t> CROI 2011; Abstract O-1014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933599" y="5966393"/>
            <a:ext cx="816884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GB" sz="800" dirty="0" smtClean="0">
                <a:solidFill>
                  <a:srgbClr val="000000"/>
                </a:solidFill>
              </a:rPr>
              <a:t>DW has received grants for clinical research from Gilead Sciences, GlaxoSmithKline (GSK), Merck and </a:t>
            </a:r>
            <a:r>
              <a:rPr lang="en-GB" sz="800" dirty="0" err="1" smtClean="0">
                <a:solidFill>
                  <a:srgbClr val="000000"/>
                </a:solidFill>
              </a:rPr>
              <a:t>Tibotec</a:t>
            </a:r>
            <a:r>
              <a:rPr lang="en-GB" sz="800" dirty="0" smtClean="0">
                <a:solidFill>
                  <a:srgbClr val="000000"/>
                </a:solidFill>
              </a:rPr>
              <a:t>, has served as an advisor or consultant for Abbott and </a:t>
            </a:r>
            <a:r>
              <a:rPr lang="en-GB" sz="800" dirty="0" err="1" smtClean="0">
                <a:solidFill>
                  <a:srgbClr val="000000"/>
                </a:solidFill>
              </a:rPr>
              <a:t>Tibotec</a:t>
            </a:r>
            <a:r>
              <a:rPr lang="en-GB" sz="800" dirty="0" smtClean="0">
                <a:solidFill>
                  <a:srgbClr val="000000"/>
                </a:solidFill>
              </a:rPr>
              <a:t> and has served as a speaker or member of a speakers bureau for Abbott, Bristol-Myers Squibb (BMS), Gilead Sciences, GSK, Merck and </a:t>
            </a:r>
            <a:r>
              <a:rPr lang="en-GB" sz="800" dirty="0" err="1" smtClean="0">
                <a:solidFill>
                  <a:srgbClr val="000000"/>
                </a:solidFill>
              </a:rPr>
              <a:t>Tibotec</a:t>
            </a:r>
            <a:r>
              <a:rPr lang="en-GB" sz="800" dirty="0" smtClean="0">
                <a:solidFill>
                  <a:srgbClr val="000000"/>
                </a:solidFill>
              </a:rPr>
              <a:t>; MD, JHP and SS declare no conflicts of interest; CO has served as a speaker and received honoraria from Johnson &amp; Johnson, BMS, </a:t>
            </a:r>
            <a:r>
              <a:rPr lang="en-GB" sz="800" dirty="0" err="1" smtClean="0">
                <a:solidFill>
                  <a:srgbClr val="000000"/>
                </a:solidFill>
              </a:rPr>
              <a:t>Boehringer</a:t>
            </a:r>
            <a:r>
              <a:rPr lang="en-GB" sz="800" dirty="0" smtClean="0">
                <a:solidFill>
                  <a:srgbClr val="000000"/>
                </a:solidFill>
              </a:rPr>
              <a:t> </a:t>
            </a:r>
            <a:r>
              <a:rPr lang="en-GB" sz="800" dirty="0" err="1" smtClean="0">
                <a:solidFill>
                  <a:srgbClr val="000000"/>
                </a:solidFill>
              </a:rPr>
              <a:t>Ingelheim</a:t>
            </a:r>
            <a:r>
              <a:rPr lang="en-GB" sz="800" dirty="0" smtClean="0">
                <a:solidFill>
                  <a:srgbClr val="000000"/>
                </a:solidFill>
              </a:rPr>
              <a:t>, GSK, Gilead Sciences, </a:t>
            </a:r>
            <a:r>
              <a:rPr lang="en-GB" sz="800" dirty="0" err="1" smtClean="0">
                <a:solidFill>
                  <a:srgbClr val="000000"/>
                </a:solidFill>
              </a:rPr>
              <a:t>ViiV</a:t>
            </a:r>
            <a:r>
              <a:rPr lang="en-GB" sz="800" dirty="0" smtClean="0">
                <a:solidFill>
                  <a:srgbClr val="000000"/>
                </a:solidFill>
              </a:rPr>
              <a:t> Healthcare and Abbott; PY has received research grants from Janssen and Gilead Sciences; SV, HD and KB are full-time employees of </a:t>
            </a:r>
            <a:r>
              <a:rPr lang="en-GB" sz="800" dirty="0" err="1" smtClean="0">
                <a:solidFill>
                  <a:srgbClr val="000000"/>
                </a:solidFill>
              </a:rPr>
              <a:t>Tibotec</a:t>
            </a:r>
            <a:endParaRPr lang="en-GB" sz="8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TMC278 TLR">
      <a:dk1>
        <a:srgbClr val="474B78"/>
      </a:dk1>
      <a:lt1>
        <a:sysClr val="window" lastClr="FFFFFF"/>
      </a:lt1>
      <a:dk2>
        <a:srgbClr val="464646"/>
      </a:dk2>
      <a:lt2>
        <a:srgbClr val="474B78"/>
      </a:lt2>
      <a:accent1>
        <a:srgbClr val="2DA2BF"/>
      </a:accent1>
      <a:accent2>
        <a:srgbClr val="002060"/>
      </a:accent2>
      <a:accent3>
        <a:srgbClr val="FFC000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TMC278 TL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Default Design">
  <a:themeElements>
    <a:clrScheme name="">
      <a:dk1>
        <a:srgbClr val="474B78"/>
      </a:dk1>
      <a:lt1>
        <a:srgbClr val="FFFFFF"/>
      </a:lt1>
      <a:dk2>
        <a:srgbClr val="464646"/>
      </a:dk2>
      <a:lt2>
        <a:srgbClr val="474B78"/>
      </a:lt2>
      <a:accent1>
        <a:srgbClr val="2DA2BF"/>
      </a:accent1>
      <a:accent2>
        <a:srgbClr val="002060"/>
      </a:accent2>
      <a:accent3>
        <a:srgbClr val="FFFFFF"/>
      </a:accent3>
      <a:accent4>
        <a:srgbClr val="3B3F65"/>
      </a:accent4>
      <a:accent5>
        <a:srgbClr val="ADCEDC"/>
      </a:accent5>
      <a:accent6>
        <a:srgbClr val="001C56"/>
      </a:accent6>
      <a:hlink>
        <a:srgbClr val="FF8119"/>
      </a:hlink>
      <a:folHlink>
        <a:srgbClr val="44B9E8"/>
      </a:folHlink>
    </a:clrScheme>
    <a:fontScheme name="2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17392</TotalTime>
  <Words>1523</Words>
  <Application>Microsoft Office PowerPoint</Application>
  <PresentationFormat>On-screen Show (4:3)</PresentationFormat>
  <Paragraphs>260</Paragraphs>
  <Slides>17</Slides>
  <Notes>17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19" baseType="lpstr">
      <vt:lpstr>Default Design</vt:lpstr>
      <vt:lpstr>2_Default Design</vt:lpstr>
      <vt:lpstr>Change in Vitamin D Levels Smaller and Risk of Development of Severe Vitamin D Deficiency Lower Among HIV-1-Infected, Treatment-naïve Adults Receiving TMC278 Compared with Efavirenz: 48-week Results from the Phase III ECHO Trial</vt:lpstr>
      <vt:lpstr>Slide 2</vt:lpstr>
      <vt:lpstr>Vitamin D metabolism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</vt:vector>
  </TitlesOfParts>
  <Company>Integrated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Vinod Kalathiveetil</dc:creator>
  <cp:lastModifiedBy>Steven Pelkey</cp:lastModifiedBy>
  <cp:revision>1995</cp:revision>
  <dcterms:created xsi:type="dcterms:W3CDTF">2009-06-01T21:34:34Z</dcterms:created>
  <dcterms:modified xsi:type="dcterms:W3CDTF">2011-03-04T01:07:05Z</dcterms:modified>
</cp:coreProperties>
</file>